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1.xml" ContentType="application/vnd.ms-office.webextens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14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5" r:id="rId60"/>
    <p:sldId id="313" r:id="rId61"/>
  </p:sldIdLst>
  <p:sldSz cx="19016663" cy="10696575"/>
  <p:notesSz cx="10696575" cy="756285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Noto Sans KR" panose="020B0500000000000000" pitchFamily="34" charset="-127"/>
      <p:regular r:id="rId67"/>
      <p:bold r:id="rId68"/>
    </p:embeddedFont>
    <p:embeddedFont>
      <p:font typeface="Noto Sans KR Black" panose="020B0A00000000000000" pitchFamily="34" charset="-127"/>
      <p:bold r:id="rId69"/>
    </p:embeddedFont>
    <p:embeddedFont>
      <p:font typeface="Noto Sans KR Light" panose="020B0300000000000000" pitchFamily="34" charset="-127"/>
      <p:regular r:id="rId70"/>
    </p:embeddedFont>
    <p:embeddedFont>
      <p:font typeface="Noto Sans KR Medium" panose="020B0600000000000000" pitchFamily="34" charset="-127"/>
      <p:regular r:id="rId71"/>
    </p:embeddedFont>
    <p:embeddedFont>
      <p:font typeface="Noto Sans KR Thin" panose="020B0200000000000000" pitchFamily="34" charset="-127"/>
      <p:regular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  <p:embeddedFont>
      <p:font typeface="나눔고딕" panose="020D0604000000000000" pitchFamily="50" charset="-127"/>
      <p:regular r:id="rId77"/>
      <p:bold r:id="rId78"/>
    </p:embeddedFont>
    <p:embeddedFont>
      <p:font typeface="나눔고딕 ExtraBold" panose="020D0904000000000000" pitchFamily="50" charset="-127"/>
      <p:bold r:id="rId79"/>
    </p:embeddedFont>
    <p:embeddedFont>
      <p:font typeface="함초롬바탕" panose="02030604000101010101" pitchFamily="18" charset="-127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72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iu2w09EOGFohOqPxLzyEHvCSDY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879"/>
    <a:srgbClr val="FFE599"/>
    <a:srgbClr val="C0504D"/>
    <a:srgbClr val="1F2A4B"/>
    <a:srgbClr val="DEE6E8"/>
    <a:srgbClr val="FFD966"/>
    <a:srgbClr val="FFEEB9"/>
    <a:srgbClr val="BAAEA2"/>
    <a:srgbClr val="A69685"/>
    <a:srgbClr val="83A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8706BC-676D-48A3-9398-0BDE85F09F5C}">
  <a:tblStyle styleId="{CB8706BC-676D-48A3-9398-0BDE85F09F5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224" autoAdjust="0"/>
  </p:normalViewPr>
  <p:slideViewPr>
    <p:cSldViewPr snapToGrid="0">
      <p:cViewPr varScale="1">
        <p:scale>
          <a:sx n="52" d="100"/>
          <a:sy n="52" d="100"/>
        </p:scale>
        <p:origin x="734" y="29"/>
      </p:cViewPr>
      <p:guideLst>
        <p:guide orient="horz" pos="2160"/>
        <p:guide pos="72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223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635500" cy="37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059488" y="0"/>
            <a:ext cx="4633912" cy="37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7183438"/>
            <a:ext cx="463550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912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 STOCK CHANGE PREDICTION&gt;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안녕하십니까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발표를 맡은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김형림이라고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그럼 발표를 시작하겠습니다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관련 설명입니다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38" name="Google Shape;3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시가총액 상위 종목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분석 대상 종목을 선정했습니다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이때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시가총액 상위 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종목 중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동일 그룹사인 기업과 뉴스 기사 </a:t>
            </a:r>
            <a:r>
              <a:rPr lang="ko-KR" altLang="en-US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시 좋지 못한 질의 데이터가 상당수 포함되는 네이버와 카카오를 제외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최종적인 분석 대상 종목은 ‘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삼성전자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현대차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LG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화학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SK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하이닉스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셀트리온’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65" name="Google Shape;3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재무 정보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분석에 사용한 주식 거래 데이터는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FinanceDataReader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패키지로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재무지표의 경우에는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DART API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통해 수집했습니다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78" name="Google Shape;3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&lt;p.13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경제 일간지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주식 콘텐츠 유튜브 채널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텍스트 데이터는 다음과 같이 뉴스 기사의 경우 제목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 날짜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기사 내용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URL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채널에서는 기사 내용 대신 유튜브에서 제공하는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자동 생성 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STT(Speech-To-Text)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스크립트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크롤링합니다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23" name="Google Shape;4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59b30ca06_0_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&lt;p.14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이때 뉴스 기사는 일일 데이터 수가 평균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정도이지만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스크립트의 경우에는 채널마다 업로드 주기가 불규칙해서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과정에서 어려움이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→ 어떻게 해결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?)))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50" name="Google Shape;450;gf59b30ca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1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데이터 수집 프로세스입니다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셀레니움과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파이튜브를 이용하여 크롤링한 텍스트 데이터와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FinanceDataReader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주식 데이터를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저장하고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분석한 결과를 다시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저장한 최종 결과 테이블을 웹 페이지와 연동하여 대시보드를 구현했습니다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72" name="Google Shape;472;p13:notes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8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경제 일간지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주식 콘텐츠 유튜브 채널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 매체 및 유튜브 채널은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구독자수 기준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상위 매체 및 채널로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 매체는 ‘매일경제와 아시아경제’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채널은 ‘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삼프로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TV,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한국경제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TV, 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슈카월드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개를 선정했습니다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정상적인 서비스 구현을 위해 뉴스 기사는 오전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채널은 오후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분에 매일 자동으로 크롤링해서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저장하도록 설계했습니다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07" name="Google Shape;5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60f6ac591_5_3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&lt;p.17 ERD&gt;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수집한 데이터의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ERD,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 개체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관계 다이어그램은 다음과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39" name="Google Shape;539;gf60f6ac591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59b30ca06_0_10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&lt;p.18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매일경제와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아시아경제로부터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수집한 종목별 데이터 수는 매체별로 삼성전자 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14,000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SK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하이닉스 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4,000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LG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화학 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3,500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건 등입니다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54" name="Google Shape;554;gf59b30ca0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&lt;p.19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총 데이터 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뉴스 매체 및 유튜브 채널로부터 수집한 전체 데이터 수는 다음과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65" name="Google Shape;5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5d93c4d0e_6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5d93c4d0e_6_12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주식 관련 서비스를 구현했습니다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저희의 서비스를 통해 제공되는 정보는 투자 판단에 대한 참고 자료일 뿐임을 발표에 앞서 먼저 말씀드리겠습니다</a:t>
            </a:r>
            <a:r>
              <a:rPr lang="en-US" altLang="ko-KR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4" name="Google Shape;114;gf5d93c4d0e_6_121:notes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800" cy="37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59b30ca06_0_5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크롤링한 데이터의 전처리는 크게 세 가지로 진행했습니다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2018~2022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년까지의 휴장일 데이터를 구축했습니다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휴장일 및 장 마감시간을 고려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하여 뉴스 기사나 유튜브 영상이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시점이 휴장일이나 장 마감시간에 해당할 경우 기사와 영상에 대한 분석이 다음 개장일에 반영되도록 날짜를 조정했습니다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전일대비 주가 변동률에 따라 상승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하락 여부를 판단하여 새로운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updown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컬럼을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한글 형태소 분석기인 </a:t>
            </a:r>
            <a:r>
              <a:rPr lang="en-US" altLang="ko-KR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KoNLPy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Okt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해서 품사를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태깅하여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명사 및 형용사를 추출하여 토큰화하고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처리 및 한 글자 단어를 제거했습니다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35" name="Google Shape;635;gf59b30ca0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1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모형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데이터를 가지고 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다양한 분석 모델을 통해 주가 등락을 예측했습니다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먼저 뉴스 기사의 감성점수를 계산하고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피처로 활용하여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LSTM, ARIMA,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RL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결과와 함께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최종 앙상블 모델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마지막으로는 웹 페이지에 종목별 등락 예측 확률을 제공하고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YouTube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텍스트로 이슈 키워드를 표현했습니다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64" name="Google Shape;664;p17:notes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8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8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 분석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 중에서 감성 분석 부분을 먼저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설명드리겠습니다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02" name="Google Shape;7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p2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&lt;p.23 KOSELF&gt;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저희는 단순히 텍스트의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여부를 판단하는 것이 아니라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텍스트가 주식가격 등락에 대해 긍정적인지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혹은 부정적인지를 판단해야 하기 때문에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일반적인 감성사전이 아닌 기업 재무분석을 위한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KOSELF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라는 한국어 감성사전을 사용했습니다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KOSELF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긍정어와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47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부정어가 포함되어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75" name="Google Shape;775;p20:notes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8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9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&lt;p.24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감성사전 제작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처음에는 자체적인 감성사전을 구축하려고 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먼저 주가의 등락을 기준으로 기사의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여부를 라벨링하고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&lt;&lt;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다음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하지만 감성점수를 토대로 예측한 주가 등락은 정확도가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50%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수준 혹은 미만이었습니다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따라서 결국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KOSELF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감성사전으로 뉴스 기사마다의 감성점수를 계산하고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계산 결과로 주가를 예측하는 것이 아니라 이를 최종 앙상블 모델의 피처로 포함했습니다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29" name="Google Shape;7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p21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 사전 이용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Facebook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FastText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라는 라이브러리를 활용하여 수집한 뉴스 기사로부터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KOSELF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단어들과의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코사인 유사도가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0.5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이상인 단어들을 추가하여 자체적인 사전을 구축해서 감성점수를 계산했습니다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&lt;&lt;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이전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p2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감성점수 계산 후 앙상블 피처 사용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KOSELF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감성사전을 채택한 이유는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같이 저희 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명이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뉴스 기사를 랜덤으로 추출하여 수작업으로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라벨링을 진행하고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계산된 감성점수로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판단 정확도를 확인했을 때 해당 사전이 가장 높게 나왔기 때문입니다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07" name="Google Shape;807;p22:notes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8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&lt;p.27 NSI&gt;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하나 최종 앙상블 모델에 피처로 포함한 것은 한국은행 경제통계국에서 개발한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‘뉴스심리지수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(NSI)’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NSI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긍정문장과 부정문장의 수를 통해 계산되지만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 부분에서 문장을 단어로 바꿔 계산했습니다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18" name="Google Shape;8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&lt;p.28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스크립트의 경우에는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처리 시 반복적으로 나오는 의미 없는 단어를 수작업으로 찾아내어 전처리를 진행했습니다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41" name="Google Shape;84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6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&lt;p.29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 또한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라벨링을 진행했습니다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VADER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rhinoMorph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감성사전을 사용할 경우에는 한쪽으로 치우친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결과를 보였습니다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이에 두 번째 방법으로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위키독스에서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네이버 영화 댓글 데이터를 사용하여 학습한 모델로 라벨링을 진행했습니다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62" name="Google Shape;86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발표는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개요 및 데이터 수집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구현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발전방향 및 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느낀점’의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거쳐 진행하겠습니다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이제부터는 텍스트 분석 외에 사용한 모델들에 대해서 말씀드리겠습니다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03" name="Google Shape;9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8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&lt;p.31 ARIMA&gt;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첫 번째 모델은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시계열 데이터의 정상성을 위해 로그 변환과 차분을 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ADF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검정으로 정상성을 확인하였고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AR(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자기회귀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MA(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이동평균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차수를 조정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모델의 유의성을 맞췄습니다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종목마다 상이하지만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삼성전자의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차수는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차분은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1, MA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차수는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 때 유의한 결과를 얻을 수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31" name="Google Shape;93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9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&lt;p.32 ARIMA&gt;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마지막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일을 예측한 결과인데요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오른쪽의 그래프에서 초록색이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실제값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노란색이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예측값으로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RMSE 692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원의 좋은 예측 정확도를 보이는 것을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58" name="Google Shape;9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&lt;p.33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두 번째 모델은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Facebook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 개발한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Prophet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선형회귀모델인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단점을 극복하기 위한 목적으로 분석해보았습니다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주가 데이터의 특성상 진폭이 점점 증가하는 그래프가 나타나므로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파라미터를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multiplicative(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진폭이 점점 증가하거나 감소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지정하였고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changepoint_prior_scale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0.5, 0.6, 0.7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중에서 오차가 작은 값으로 지정하여 분석을 진행했습니다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여기서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change point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데이터의 트렌드가 변하는 지점을 의미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(ex.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상승→하락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지점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changepoint_prior_scale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change point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유연성을 결정하는 파라미터로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값이 커질수록 유연성이 높아집니다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75" name="Google Shape;9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&lt;p.34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Train-Test Set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나누어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Prophet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마지막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일의 종가를 예측했고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97" name="Google Shape;9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&lt;p.35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 결과는 다음의 그래프에서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실제값인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초록색 선과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예측값인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노란색 선을 보면 오차가 조금 있지만 일정한 트렌드를 따라가는 것을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15" name="Google Shape;101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&lt;p.36 LSTM&gt;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 번째는 선행연구에서 주가 등락을 예측할 때 가장 많이 사용하는 모델인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화면 양쪽의 그래프에서 볼 수 있듯이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날짜만을 피처로 하는 것보다 재무지표를 포함한 데이터로 종가를 예측하는 모델이 확연히 더 높은 예측 정확도를 보여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DART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로부터 가져온 재무지표를 모델에 반영했습니다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앞선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일을 기준으로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window size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shift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진행했고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재무지표까지 포함하여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데이터의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120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피처로 모델을 돌렸습니다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28" name="Google Shape;102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f5d93c4d0e_6_17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&lt;p.37 LSTM&gt;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결과값을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산점도로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그려서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산점도가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선형에 가까운 형태를 보여 높은 예측 정확도를 보이는 것을 알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45" name="Google Shape;1045;gf5d93c4d0e_6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&lt;p.38 RL&gt;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마지막 네 번째는 강화 학습입니다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학습은 매수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매도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유지의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가지로 수익점을 계산하여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주는 방법으로 진행했으며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layer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Linear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ReLU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반복한 층으로 쌓았습니다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65" name="Google Shape;106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f5d93c4d0e_6_204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&lt;p.39 RL&gt;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학습도 재무지표를 포함하지 않은 데이터와 포함한 데이터로 진행한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셀트리온을 제외한 나머지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가지 종목은 재무지표를 포함한 결과가 더 높게 나왔습니다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3" name="Google Shape;1083;gf5d93c4d0e_6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2" name="Google Shape;1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f5d93c4d0e_0_19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최종적으로 앞서 말씀드린 총 여섯 가지의 분석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[1.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감성점수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2.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뉴스심리지수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(NSI), 3. ARIMA, 4. </a:t>
            </a:r>
            <a:r>
              <a:rPr lang="en-US" altLang="ko-KR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5. LSTM, 6. RL]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결과값을 피처로 하여 최종 앙상블 모델을 구축했습니다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각각의 분석 결과는 매일 뉴스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크롤링이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진행된 이후에 자동으로 업데이트 되도록 코드를 작성했습니다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아래 그림은 앙상블 모델의 피처 예시입니다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01" name="Google Shape;1101;gf5d93c4d0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5d93c4d0e_0_27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모델이 최종 주가 등락 예측 결과를 도출하는 방법은 두 가지입니다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첫째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하드보팅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둘째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모델의 결과값으로 로지스틱 분류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]!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중에서 정확도가 높은 방법을 택해서 최종적으로 웹 페이지에 표출했습니다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18" name="Google Shape;1118;gf5d93c4d0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f5d93c4d0e_0_36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하드보팅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결과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41%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 정확도를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(3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35" name="Google Shape;1135;gf5d93c4d0e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f598ca5f18_5_1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&lt;p.43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로지스틱 분류 결과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63%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예측 정확도를 보여서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(3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58" name="Google Shape;1158;gf598ca5f18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f598ca5f18_5_2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&lt;p.44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앙상블 모델은 로지스틱 분류를 통해 텍스트의 주가 등락에 대한 긍정 확률을 도출하도록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73" name="Google Shape;1173;gf598ca5f18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결과를 통한 웹 페이지 구현입니다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01" name="Google Shape;120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4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구조도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페이지는 프레임워크로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Django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DB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디자인 및 시각화 부분은 아래 그림과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가지 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부트스트랩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Chart.js,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AnyChart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Tableau]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구현했습니다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27" name="Google Shape;122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f5d93c4d0e_3_319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&lt;p.47 Use Case Diagram&gt;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주가 등락 예측 서비스의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Use Case Diagram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같이 사용자는 웹 페이지에 접속하여 코스피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혹은 종목별 주가 등락 예측 결과와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언론사별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판단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종목별 뉴스와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YouTube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텍스트의 이슈 키워드를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자세한 내용은 직접 시연하면서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설명드리겠습니다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38" name="Google Shape;1238;gf5d93c4d0e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6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2" name="Google Shape;14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f5d93c4d0e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f5d93c4d0e_3_145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&lt;&lt;&lt;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시연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&gt;&gt;&gt;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화면설계서 참고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서비스를 구현한 웹 페이지입니다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&lt;p.49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상단 뉴스 기사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상단에 삼성전자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SK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하이닉스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현대차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LG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화학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셀트리온 순으로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부정점수가 가장 큰 기사를 표출했습니다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이 아래에 각각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코스피 지수 그래프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연도별로 월별 평균 코스피 지수 그래프와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판단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언론사별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판단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키워드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제일 아래에는 오늘의 이슈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선 워드 클라우드를 나타냈습니다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시작된 이후 코스피 지수는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1,400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선까지 하락하였다가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낮은 기준금리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소비 회복 등의 이유로 개인투자자가 급증하면서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3,000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선을 돌파하는 등 엄청난 주식 투자 열풍이 일어났습니다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이러한 상황으로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동학개미운동’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이라는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말까지 등장했습니다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18" name="Google Shape;2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f5d93c4d0e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f5d93c4d0e_3_165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연도를 선택하면 해당 연도의 코스피 지수를 볼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f5d93c4d0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f5d93c4d0e_3_186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종목별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탭을 선택해서 종목별로 관련된 정보와 분석 결과를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(((SK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하이닉스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페이지와는 달리 상단에 해당 종목의 전일 기준 종가와 거래량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변동률을 표시했고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이모티콘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앙상블 모델로 예측한 오늘의 주가 등락 예측 결과를 바로 옆에 표시했습니다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직관적으로 확인할 수 있도록 눈에 잘 띄는 색과 </a:t>
            </a:r>
            <a:r>
              <a:rPr lang="ko-KR" altLang="en-US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이모티콘을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화면 중간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메인 페이지와 마찬가지로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종목별로 연도별 주가 데이터와 해당 종목에 대한 언론사별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부정을 판단한 결과를 나타냈습니다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f5d93c4d0e_3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f5d93c4d0e_3_206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종목별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Pass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f5d93c4d0e_3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f5d93c4d0e_3_220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&lt;p.53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종목별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아래로 스크롤을 내리면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기사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언론사별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 매일경제와 아시아경제의 당일 기사 중에서 긍정 단어의 비율이 가장 큰 기사를 표출했습니다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말풍선의 색깔로 파랑은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회색은 보합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빨강은 부정으로 표현해 직관적으로 받아들일 수 있도록 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이용자 선택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이렇게 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이용자가 각각의 기사를 읽고 해당 기사가 긍정</a:t>
            </a:r>
            <a:r>
              <a:rPr lang="en-US" altLang="ko-KR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중립</a:t>
            </a:r>
            <a:r>
              <a:rPr lang="en-US" altLang="ko-KR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중에 어떤 걸 의미하는지 직접 판단할 수 있도록 버튼을 만들었습니다</a:t>
            </a:r>
            <a:r>
              <a:rPr lang="en-US" altLang="ko-KR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기사를 읽고 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버튼을 선택하면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판단 결과를 저희 </a:t>
            </a:r>
            <a:r>
              <a:rPr lang="ko-KR" altLang="en-US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저장되도록 해서 추후 모델 개선에 사용할 수 있도록 발전시킬 계획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나머지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이렇게 각각의 모델의 분석 결과와 현재 가격과 예측 결과의 차이를 보여주고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스크립트로 뽑아낸 이슈 키워드를 하단에 배치했습니다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f5d93c4d0e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f5d93c4d0e_3_245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&lt;p.54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태블로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주가 차트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태블로로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구현한 분석 결과 시각화 자료를 따로 탭을 만들어서 나타내고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여기에서는 종목별 시가총액과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마우스 오버레이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캔들차트를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확인할 수 있도록 구현했습니다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네이버 금융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마지막으로 필요 시 네이버 금융으로 이동해서 정보를 얻을 수 있도록 링크를 걸어 버튼을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+)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가장 중요한 부분은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모바일 시연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직장인들이 출퇴근 시간을 활용해 정보를 얻을 수 있도록 하는 것이 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서비스의 목표이기 때문에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모바일로도 접속했을 시에도 한눈에 정보를 확인할 수 있도록 설계했습니다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차트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차트에서는 종목별로 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분석에 사용한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LSTM, RL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일자별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분석 결과를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5d93c4d0e_3_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발전방향 및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마지막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발전방향 및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느낀점입니다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358" name="Google Shape;1358;gf5d93c4d0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f5d93c4d0e_3_2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한계점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발전방향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먼저 가장 큰 한계점은 아직은 유튜브의 한글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STT(Speech-To-Text)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스크립트가 부정확해서 뉴스 기사와 똑같은 방법으로 감성사전을 통해 감성점수를 매길 수 없다는 점입니다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라벨링도 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팀원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명이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개라는 적은 수의 뉴스 기사만을 가지고 진행한 것도 분석의 논리를 뒷받침하기에는 부족합니다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아직은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매체 및 채널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종목만을 대상으로 한다는 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게다가 범용적인 모델이 아니라 종목별로 모델을 따로 구축해야 한다는 문제도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바탕으로 다음과 같은 발전방향을 제시합니다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STT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기술의 발전 시 동반 발전 가능성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이용자의 의견을 반영한 객관적인 기사 라벨링으로 추후 모델 개선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대상 매체와 채널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종목의 확장입니다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385" name="Google Shape;1385;gf5d93c4d0e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f5d93c4d0e_3_5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&lt;p.57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프로젝트를 통해 텍스트 분석과 다양한 모델로 분석해보고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협업하면서 분석부터 웹 페이지 구현까지 많은 경험을 할 수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이번 프로젝트 경험을 토대로 이후 모델을 더 발전시키거나 다른 분야에서도 좋은 결과를 낼 수 있도록 노력할 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397" name="Google Shape;1397;gf5d93c4d0e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f5d93c4d0e_2_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&lt;p.58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참고 자료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Pass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425" name="Google Shape;1425;gf5d93c4d0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&lt;p.59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 결과와 실제 종가 비교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10/06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예측한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10/07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종가와 실제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10/7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 종가입니다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종목 중에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종목의 주가 등락 여부를 맞혔습니다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663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59b30ca06_1_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유입된 새로운 주식 초보자들은 어떻게 정보를 얻을까요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개인이 주식 관련 용어와 이슈들에 대해 직접 공부했던 지난 날과는 달리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요즘에는 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주식 관련 </a:t>
            </a:r>
            <a:r>
              <a:rPr lang="en-US" altLang="ko-KR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YouTube 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통해 공부하고 정보를 얻는 사람들이 많아졌다는 것을 여러 기사를 통해서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35" name="Google Shape;235;gf59b30ca0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48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&lt;p.60 Thank You&gt;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 기사 및 유튜브 텍스트의 감성 분석과 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이용한 주가 등락 예측 서비스 구현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대한 발표를 마치겠습니다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경청해주셔서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감사합니다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434" name="Google Shape;143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&lt;p.7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 기사 및 유튜브 텍스트의 감성 분석과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이용한 주가 등락 예측 서비스 구현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이에 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주식가격 예측의 변수가 되는 다양한 방법들 중에서 ‘뉴스 기사와 유튜브 텍스트의 감성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분석’을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통해 주식가격의 등락을 예측해보기로 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최종 주제를 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 기사 및 유튜브 텍스트의 감성 분석과 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이용한 주가 등락 예측 서비스 구현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이용 대상은 분석 대상 주식 종목에 관심이 있는 직장인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출퇴근 시간을 활용하여 종목 관련 정보를 한눈에 확인할 수 있도록 서비스를 구현하는 것이 목표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64" name="Google Shape;2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599c4557c_1_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&lt;p.8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주가 등락 예측 선행연구의 예측 정확도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주가 등락 예측과 관련된 다양한 선행연구를 확인해본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45~55%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정도의 예측 정확도를 보였는데요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 기준에 맞춰서 목표 등락 예측 정확도를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55%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잡았습니다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73" name="Google Shape;273;gf599c4557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&lt;p.9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구성원 및 역할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이제부터 본격적으로 설명드릴 프로젝트를 열성적으로 진행해주신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팀원들입니다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정길종님을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팀장으로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엔지니어링 파트의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인태우님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사이언스 파트의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윤보람님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채길호님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그리고 저까지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명으로 구성되었습니다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최근 미국 국채가 흔들리면서 우리나라 주식시장 또한 영향을 받아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하락장이 지속되고 있어 걱정하시는 분들이 많을 것 같은데요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프로젝트가 추후에 더 발전되어 이런 불안함을 덜어드릴 수 있게 된다면 좋겠습니다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92" name="Google Shape;2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>
            <a:spLocks noGrp="1"/>
          </p:cNvSpPr>
          <p:nvPr>
            <p:ph type="ctrTitle"/>
          </p:nvPr>
        </p:nvSpPr>
        <p:spPr>
          <a:xfrm>
            <a:off x="1724433" y="2130425"/>
            <a:ext cx="1954357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54"/>
          <p:cNvSpPr txBox="1">
            <a:spLocks noGrp="1"/>
          </p:cNvSpPr>
          <p:nvPr>
            <p:ph type="subTitle" idx="1"/>
          </p:nvPr>
        </p:nvSpPr>
        <p:spPr>
          <a:xfrm>
            <a:off x="3448866" y="3886200"/>
            <a:ext cx="1609470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54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19" name="Google Shape;19;p54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0" name="Google Shape;20;p54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3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3"/>
          <p:cNvSpPr txBox="1">
            <a:spLocks noGrp="1"/>
          </p:cNvSpPr>
          <p:nvPr>
            <p:ph type="body" idx="1"/>
          </p:nvPr>
        </p:nvSpPr>
        <p:spPr>
          <a:xfrm rot="5400000">
            <a:off x="9233238" y="-6483415"/>
            <a:ext cx="4525963" cy="20693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63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3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3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4"/>
          <p:cNvSpPr txBox="1">
            <a:spLocks noGrp="1"/>
          </p:cNvSpPr>
          <p:nvPr>
            <p:ph type="title"/>
          </p:nvPr>
        </p:nvSpPr>
        <p:spPr>
          <a:xfrm rot="5400000">
            <a:off x="16330405" y="613752"/>
            <a:ext cx="5851525" cy="517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body" idx="1"/>
          </p:nvPr>
        </p:nvSpPr>
        <p:spPr>
          <a:xfrm rot="5400000">
            <a:off x="5792204" y="-4367943"/>
            <a:ext cx="5851525" cy="1513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4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4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body" idx="1"/>
          </p:nvPr>
        </p:nvSpPr>
        <p:spPr>
          <a:xfrm>
            <a:off x="1149622" y="1600201"/>
            <a:ext cx="2069319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5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5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6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6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6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7"/>
          <p:cNvSpPr txBox="1">
            <a:spLocks noGrp="1"/>
          </p:cNvSpPr>
          <p:nvPr>
            <p:ph type="title"/>
          </p:nvPr>
        </p:nvSpPr>
        <p:spPr>
          <a:xfrm>
            <a:off x="1816244" y="4406901"/>
            <a:ext cx="19543573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body" idx="1"/>
          </p:nvPr>
        </p:nvSpPr>
        <p:spPr>
          <a:xfrm>
            <a:off x="1816244" y="2906714"/>
            <a:ext cx="19543573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7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7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8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body" idx="1"/>
          </p:nvPr>
        </p:nvSpPr>
        <p:spPr>
          <a:xfrm>
            <a:off x="1149622" y="1600201"/>
            <a:ext cx="1015499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41" name="Google Shape;41;p58"/>
          <p:cNvSpPr txBox="1">
            <a:spLocks noGrp="1"/>
          </p:cNvSpPr>
          <p:nvPr>
            <p:ph type="body" idx="2"/>
          </p:nvPr>
        </p:nvSpPr>
        <p:spPr>
          <a:xfrm>
            <a:off x="11687823" y="1600201"/>
            <a:ext cx="1015499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42" name="Google Shape;42;p58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8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8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9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body" idx="1"/>
          </p:nvPr>
        </p:nvSpPr>
        <p:spPr>
          <a:xfrm>
            <a:off x="1149622" y="1535113"/>
            <a:ext cx="1015898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body" idx="2"/>
          </p:nvPr>
        </p:nvSpPr>
        <p:spPr>
          <a:xfrm>
            <a:off x="1149622" y="2174875"/>
            <a:ext cx="1015898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9" name="Google Shape;49;p59"/>
          <p:cNvSpPr txBox="1">
            <a:spLocks noGrp="1"/>
          </p:cNvSpPr>
          <p:nvPr>
            <p:ph type="body" idx="3"/>
          </p:nvPr>
        </p:nvSpPr>
        <p:spPr>
          <a:xfrm>
            <a:off x="11679841" y="1535113"/>
            <a:ext cx="1016297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59"/>
          <p:cNvSpPr txBox="1">
            <a:spLocks noGrp="1"/>
          </p:cNvSpPr>
          <p:nvPr>
            <p:ph type="body" idx="4"/>
          </p:nvPr>
        </p:nvSpPr>
        <p:spPr>
          <a:xfrm>
            <a:off x="11679841" y="2174875"/>
            <a:ext cx="1016297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51" name="Google Shape;51;p59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9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9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0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0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>
            <a:spLocks noGrp="1"/>
          </p:cNvSpPr>
          <p:nvPr>
            <p:ph type="title"/>
          </p:nvPr>
        </p:nvSpPr>
        <p:spPr>
          <a:xfrm>
            <a:off x="1149623" y="273050"/>
            <a:ext cx="756435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1"/>
          <p:cNvSpPr txBox="1">
            <a:spLocks noGrp="1"/>
          </p:cNvSpPr>
          <p:nvPr>
            <p:ph type="body" idx="1"/>
          </p:nvPr>
        </p:nvSpPr>
        <p:spPr>
          <a:xfrm>
            <a:off x="8989405" y="273051"/>
            <a:ext cx="12853412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61"/>
          <p:cNvSpPr txBox="1">
            <a:spLocks noGrp="1"/>
          </p:cNvSpPr>
          <p:nvPr>
            <p:ph type="body" idx="2"/>
          </p:nvPr>
        </p:nvSpPr>
        <p:spPr>
          <a:xfrm>
            <a:off x="1149623" y="1435101"/>
            <a:ext cx="756435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61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1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1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2"/>
          <p:cNvSpPr txBox="1">
            <a:spLocks noGrp="1"/>
          </p:cNvSpPr>
          <p:nvPr>
            <p:ph type="title"/>
          </p:nvPr>
        </p:nvSpPr>
        <p:spPr>
          <a:xfrm>
            <a:off x="4506679" y="4800600"/>
            <a:ext cx="13795464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2"/>
          <p:cNvSpPr>
            <a:spLocks noGrp="1"/>
          </p:cNvSpPr>
          <p:nvPr>
            <p:ph type="pic" idx="2"/>
          </p:nvPr>
        </p:nvSpPr>
        <p:spPr>
          <a:xfrm>
            <a:off x="4506679" y="612775"/>
            <a:ext cx="13795464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2"/>
          <p:cNvSpPr txBox="1">
            <a:spLocks noGrp="1"/>
          </p:cNvSpPr>
          <p:nvPr>
            <p:ph type="body" idx="1"/>
          </p:nvPr>
        </p:nvSpPr>
        <p:spPr>
          <a:xfrm>
            <a:off x="4506679" y="5367338"/>
            <a:ext cx="13795464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62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2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2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53"/>
          <p:cNvSpPr txBox="1">
            <a:spLocks noGrp="1"/>
          </p:cNvSpPr>
          <p:nvPr>
            <p:ph type="body" idx="1"/>
          </p:nvPr>
        </p:nvSpPr>
        <p:spPr>
          <a:xfrm>
            <a:off x="1149622" y="1600201"/>
            <a:ext cx="2069319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53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3" name="Google Shape;13;p53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4" name="Google Shape;14;p53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8.png"/><Relationship Id="rId5" Type="http://schemas.openxmlformats.org/officeDocument/2006/relationships/image" Target="../media/image44.png"/><Relationship Id="rId10" Type="http://schemas.openxmlformats.org/officeDocument/2006/relationships/image" Target="../media/image56.png"/><Relationship Id="rId4" Type="http://schemas.openxmlformats.org/officeDocument/2006/relationships/image" Target="../media/image43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ites.google.com/view/cheolwon-yang/koself?authuser=0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20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1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27731" y="11068259"/>
            <a:ext cx="6165590" cy="2603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/>
          <p:nvPr/>
        </p:nvSpPr>
        <p:spPr>
          <a:xfrm>
            <a:off x="1438023" y="2991475"/>
            <a:ext cx="82227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 spc="100" dirty="0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STOCK CHANGE </a:t>
            </a:r>
            <a:endParaRPr sz="1400" b="0" i="0" u="none" strike="noStrike" cap="none" spc="1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 spc="100" dirty="0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PREDICTION</a:t>
            </a:r>
            <a:endParaRPr sz="1400" b="0" i="0" u="none" strike="noStrike" cap="none" spc="1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716201" y="6765725"/>
            <a:ext cx="213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2021. 10. 0</a:t>
            </a:r>
            <a:r>
              <a:rPr lang="en-US" sz="2400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1438033" y="5303097"/>
            <a:ext cx="9982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0;p1">
            <a:extLst>
              <a:ext uri="{FF2B5EF4-FFF2-40B4-BE49-F238E27FC236}">
                <a16:creationId xmlns:a16="http://schemas.microsoft.com/office/drawing/2014/main" id="{7976C879-9FC0-4554-B1F1-3EA566FB67E5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10;p4">
            <a:extLst>
              <a:ext uri="{FF2B5EF4-FFF2-40B4-BE49-F238E27FC236}">
                <a16:creationId xmlns:a16="http://schemas.microsoft.com/office/drawing/2014/main" id="{B72FE0B9-CE9F-4196-9F4F-768D67A175DA}"/>
              </a:ext>
            </a:extLst>
          </p:cNvPr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8" name="Google Shape;107;p1">
            <a:extLst>
              <a:ext uri="{FF2B5EF4-FFF2-40B4-BE49-F238E27FC236}">
                <a16:creationId xmlns:a16="http://schemas.microsoft.com/office/drawing/2014/main" id="{328337D1-169B-42B3-997A-A2C76BEFB7E9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9" name="Google Shape;207;p4">
            <a:extLst>
              <a:ext uri="{FF2B5EF4-FFF2-40B4-BE49-F238E27FC236}">
                <a16:creationId xmlns:a16="http://schemas.microsoft.com/office/drawing/2014/main" id="{5E0BD30D-8CC2-4B29-905C-80359D32558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08;p4">
            <a:extLst>
              <a:ext uri="{FF2B5EF4-FFF2-40B4-BE49-F238E27FC236}">
                <a16:creationId xmlns:a16="http://schemas.microsoft.com/office/drawing/2014/main" id="{66CEB543-4D0A-4477-8E75-2B1C79A319D1}"/>
              </a:ext>
            </a:extLst>
          </p:cNvPr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alt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" name="Google Shape;214;p4">
            <a:extLst>
              <a:ext uri="{FF2B5EF4-FFF2-40B4-BE49-F238E27FC236}">
                <a16:creationId xmlns:a16="http://schemas.microsoft.com/office/drawing/2014/main" id="{83B0FA8D-C530-432E-AFCA-D72CC65B7BC7}"/>
              </a:ext>
            </a:extLst>
          </p:cNvPr>
          <p:cNvSpPr/>
          <p:nvPr/>
        </p:nvSpPr>
        <p:spPr>
          <a:xfrm>
            <a:off x="2088550" y="432380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Google Shape;215;p4">
            <a:extLst>
              <a:ext uri="{FF2B5EF4-FFF2-40B4-BE49-F238E27FC236}">
                <a16:creationId xmlns:a16="http://schemas.microsoft.com/office/drawing/2014/main" id="{A352137C-77E1-4D6F-9DA5-4854563C8F96}"/>
              </a:ext>
            </a:extLst>
          </p:cNvPr>
          <p:cNvSpPr/>
          <p:nvPr/>
        </p:nvSpPr>
        <p:spPr>
          <a:xfrm>
            <a:off x="2088550" y="499055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08F3F6-4757-4591-A8FF-80369C6F83E4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1-2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88C8D0-A849-44F7-9376-FE4CACBF0DD8}"/>
              </a:ext>
            </a:extLst>
          </p:cNvPr>
          <p:cNvSpPr txBox="1"/>
          <p:nvPr/>
        </p:nvSpPr>
        <p:spPr>
          <a:xfrm>
            <a:off x="2491450" y="400406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수집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AB953-CA51-4D1B-9B83-ED0B389ED8CA}"/>
              </a:ext>
            </a:extLst>
          </p:cNvPr>
          <p:cNvSpPr txBox="1"/>
          <p:nvPr/>
        </p:nvSpPr>
        <p:spPr>
          <a:xfrm>
            <a:off x="2491450" y="465862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</a:t>
            </a:r>
            <a:r>
              <a:rPr lang="ko-KR" altLang="en-US" sz="29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전처리</a:t>
            </a:r>
            <a:endParaRPr lang="ko-KR" altLang="en-US" sz="29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6" name="Google Shape;215;p4">
            <a:extLst>
              <a:ext uri="{FF2B5EF4-FFF2-40B4-BE49-F238E27FC236}">
                <a16:creationId xmlns:a16="http://schemas.microsoft.com/office/drawing/2014/main" id="{34707FE6-40D9-456B-BBD2-C6B63B56800E}"/>
              </a:ext>
            </a:extLst>
          </p:cNvPr>
          <p:cNvSpPr/>
          <p:nvPr/>
        </p:nvSpPr>
        <p:spPr>
          <a:xfrm>
            <a:off x="2088550" y="5614491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054A21-23F3-4894-B49A-A036DB85B52E}"/>
              </a:ext>
            </a:extLst>
          </p:cNvPr>
          <p:cNvSpPr txBox="1"/>
          <p:nvPr/>
        </p:nvSpPr>
        <p:spPr>
          <a:xfrm>
            <a:off x="2491450" y="5282562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 모형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68" name="Google Shape;368;p8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11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369" name="Google Shape;369;p8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" name="Google Shape;372;p8"/>
          <p:cNvSpPr txBox="1"/>
          <p:nvPr/>
        </p:nvSpPr>
        <p:spPr>
          <a:xfrm>
            <a:off x="1191327" y="1113425"/>
            <a:ext cx="1727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시가총액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상위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삼성전자</a:t>
            </a:r>
            <a:r>
              <a:rPr 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‧SK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하이닉스</a:t>
            </a:r>
            <a:r>
              <a:rPr 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‧LG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화학</a:t>
            </a:r>
            <a:r>
              <a:rPr 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‧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현대차</a:t>
            </a:r>
            <a:r>
              <a:rPr 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‧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셀트리온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73" name="Google Shape;373;p8"/>
          <p:cNvSpPr txBox="1"/>
          <p:nvPr/>
        </p:nvSpPr>
        <p:spPr>
          <a:xfrm>
            <a:off x="1327375" y="1676856"/>
            <a:ext cx="149466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KOSPI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시가총액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상위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10종목</a:t>
            </a:r>
            <a:r>
              <a:rPr lang="en-US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(2021. 09. </a:t>
            </a:r>
            <a:r>
              <a:rPr lang="en-US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</a:t>
            </a:r>
            <a:r>
              <a:rPr lang="en-US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중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그룹사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중복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네이버‧카카오를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제외한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5개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선정</a:t>
            </a:r>
            <a:endParaRPr sz="2400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추가 기능 1" title="Web Viewer">
                <a:extLst>
                  <a:ext uri="{FF2B5EF4-FFF2-40B4-BE49-F238E27FC236}">
                    <a16:creationId xmlns:a16="http://schemas.microsoft.com/office/drawing/2014/main" id="{A69E4826-F05D-45BF-BEF3-5FBEFBFA34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7472227"/>
                  </p:ext>
                </p:extLst>
              </p:nvPr>
            </p:nvGraphicFramePr>
            <p:xfrm>
              <a:off x="2487706" y="2447365"/>
              <a:ext cx="13904259" cy="708039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추가 기능 1" title="Web Viewer">
                <a:extLst>
                  <a:ext uri="{FF2B5EF4-FFF2-40B4-BE49-F238E27FC236}">
                    <a16:creationId xmlns:a16="http://schemas.microsoft.com/office/drawing/2014/main" id="{A69E4826-F05D-45BF-BEF3-5FBEFBFA34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7706" y="2447365"/>
                <a:ext cx="13904259" cy="708039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Google Shape;446;p11">
            <a:extLst>
              <a:ext uri="{FF2B5EF4-FFF2-40B4-BE49-F238E27FC236}">
                <a16:creationId xmlns:a16="http://schemas.microsoft.com/office/drawing/2014/main" id="{28D46CFE-C85E-412B-8C44-FF540FF7EA4A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10"/>
          <p:cNvGrpSpPr/>
          <p:nvPr/>
        </p:nvGrpSpPr>
        <p:grpSpPr>
          <a:xfrm>
            <a:off x="10005956" y="7857667"/>
            <a:ext cx="5741981" cy="2093223"/>
            <a:chOff x="7259011" y="7692038"/>
            <a:chExt cx="5154723" cy="2093223"/>
          </a:xfrm>
        </p:grpSpPr>
        <p:pic>
          <p:nvPicPr>
            <p:cNvPr id="381" name="Google Shape;381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59011" y="9676471"/>
              <a:ext cx="5154722" cy="108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10"/>
            <p:cNvSpPr/>
            <p:nvPr/>
          </p:nvSpPr>
          <p:spPr>
            <a:xfrm>
              <a:off x="7259011" y="7692038"/>
              <a:ext cx="5154723" cy="2068922"/>
            </a:xfrm>
            <a:prstGeom prst="rect">
              <a:avLst/>
            </a:prstGeom>
            <a:noFill/>
            <a:ln w="28575" cap="flat" cmpd="sng">
              <a:solidFill>
                <a:srgbClr val="4B69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endParaRPr>
            </a:p>
          </p:txBody>
        </p:sp>
      </p:grpSp>
      <p:pic>
        <p:nvPicPr>
          <p:cNvPr id="383" name="Google Shape;383;p10"/>
          <p:cNvPicPr preferRelativeResize="0"/>
          <p:nvPr/>
        </p:nvPicPr>
        <p:blipFill rotWithShape="1">
          <a:blip r:embed="rId4">
            <a:alphaModFix/>
          </a:blip>
          <a:srcRect l="15770" t="27820" r="9891" b="36089"/>
          <a:stretch/>
        </p:blipFill>
        <p:spPr>
          <a:xfrm>
            <a:off x="10351462" y="2088725"/>
            <a:ext cx="2464254" cy="79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3026" y="1943408"/>
            <a:ext cx="4234543" cy="1000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10"/>
          <p:cNvGrpSpPr/>
          <p:nvPr/>
        </p:nvGrpSpPr>
        <p:grpSpPr>
          <a:xfrm>
            <a:off x="10351462" y="3097688"/>
            <a:ext cx="5186957" cy="4459800"/>
            <a:chOff x="9492601" y="2552217"/>
            <a:chExt cx="3609945" cy="3286125"/>
          </a:xfrm>
        </p:grpSpPr>
        <p:pic>
          <p:nvPicPr>
            <p:cNvPr id="386" name="Google Shape;386;p10"/>
            <p:cNvPicPr preferRelativeResize="0"/>
            <p:nvPr/>
          </p:nvPicPr>
          <p:blipFill rotWithShape="1">
            <a:blip r:embed="rId6">
              <a:alphaModFix/>
            </a:blip>
            <a:srcRect l="5066" r="84148"/>
            <a:stretch/>
          </p:blipFill>
          <p:spPr>
            <a:xfrm>
              <a:off x="9492601" y="2552217"/>
              <a:ext cx="777731" cy="328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0"/>
            <p:cNvPicPr preferRelativeResize="0"/>
            <p:nvPr/>
          </p:nvPicPr>
          <p:blipFill rotWithShape="1">
            <a:blip r:embed="rId6">
              <a:alphaModFix/>
            </a:blip>
            <a:srcRect l="60720"/>
            <a:stretch/>
          </p:blipFill>
          <p:spPr>
            <a:xfrm>
              <a:off x="10270332" y="2552217"/>
              <a:ext cx="2832214" cy="3286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10"/>
          <p:cNvGrpSpPr/>
          <p:nvPr/>
        </p:nvGrpSpPr>
        <p:grpSpPr>
          <a:xfrm>
            <a:off x="3123026" y="3074699"/>
            <a:ext cx="5840100" cy="4455622"/>
            <a:chOff x="1676059" y="3519487"/>
            <a:chExt cx="4881902" cy="3693210"/>
          </a:xfrm>
        </p:grpSpPr>
        <p:pic>
          <p:nvPicPr>
            <p:cNvPr id="389" name="Google Shape;389;p10"/>
            <p:cNvPicPr preferRelativeResize="0"/>
            <p:nvPr/>
          </p:nvPicPr>
          <p:blipFill rotWithShape="1">
            <a:blip r:embed="rId7">
              <a:alphaModFix/>
            </a:blip>
            <a:srcRect t="8766"/>
            <a:stretch/>
          </p:blipFill>
          <p:spPr>
            <a:xfrm>
              <a:off x="1676059" y="3519487"/>
              <a:ext cx="4876800" cy="3693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10"/>
            <p:cNvPicPr preferRelativeResize="0"/>
            <p:nvPr/>
          </p:nvPicPr>
          <p:blipFill rotWithShape="1">
            <a:blip r:embed="rId7">
              <a:alphaModFix/>
            </a:blip>
            <a:srcRect l="19575" t="3252" b="91100"/>
            <a:stretch/>
          </p:blipFill>
          <p:spPr>
            <a:xfrm>
              <a:off x="2635816" y="3595688"/>
              <a:ext cx="3922145" cy="228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10"/>
          <p:cNvSpPr txBox="1"/>
          <p:nvPr/>
        </p:nvSpPr>
        <p:spPr>
          <a:xfrm>
            <a:off x="3336131" y="8026836"/>
            <a:ext cx="24503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16D7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거래 데이터</a:t>
            </a:r>
            <a:endParaRPr sz="2000" b="1" i="0" u="none" strike="noStrike" cap="none">
              <a:solidFill>
                <a:srgbClr val="516D7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92" name="Google Shape;392;p10"/>
          <p:cNvSpPr txBox="1"/>
          <p:nvPr/>
        </p:nvSpPr>
        <p:spPr>
          <a:xfrm>
            <a:off x="3668942" y="8525472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    가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93" name="Google Shape;393;p10"/>
          <p:cNvSpPr txBox="1"/>
          <p:nvPr/>
        </p:nvSpPr>
        <p:spPr>
          <a:xfrm>
            <a:off x="3668942" y="8905145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고    가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94" name="Google Shape;394;p10"/>
          <p:cNvSpPr txBox="1"/>
          <p:nvPr/>
        </p:nvSpPr>
        <p:spPr>
          <a:xfrm>
            <a:off x="3668942" y="9274477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저    가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395" name="Google Shape;395;p10"/>
          <p:cNvGrpSpPr/>
          <p:nvPr/>
        </p:nvGrpSpPr>
        <p:grpSpPr>
          <a:xfrm>
            <a:off x="3138100" y="7857682"/>
            <a:ext cx="5670195" cy="2093224"/>
            <a:chOff x="1507331" y="7705966"/>
            <a:chExt cx="5154723" cy="2093224"/>
          </a:xfrm>
        </p:grpSpPr>
        <p:pic>
          <p:nvPicPr>
            <p:cNvPr id="396" name="Google Shape;396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07331" y="9690399"/>
              <a:ext cx="5154722" cy="108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0"/>
            <p:cNvSpPr/>
            <p:nvPr/>
          </p:nvSpPr>
          <p:spPr>
            <a:xfrm>
              <a:off x="1507331" y="7705966"/>
              <a:ext cx="5154723" cy="2068922"/>
            </a:xfrm>
            <a:prstGeom prst="rect">
              <a:avLst/>
            </a:prstGeom>
            <a:noFill/>
            <a:ln w="28575" cap="flat" cmpd="sng">
              <a:solidFill>
                <a:srgbClr val="4B69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398" name="Google Shape;398;p10"/>
          <p:cNvSpPr txBox="1"/>
          <p:nvPr/>
        </p:nvSpPr>
        <p:spPr>
          <a:xfrm>
            <a:off x="5948501" y="8521976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    가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99" name="Google Shape;399;p10"/>
          <p:cNvSpPr txBox="1"/>
          <p:nvPr/>
        </p:nvSpPr>
        <p:spPr>
          <a:xfrm>
            <a:off x="5948501" y="8891308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거래량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0" name="Google Shape;400;p10"/>
          <p:cNvSpPr txBox="1"/>
          <p:nvPr/>
        </p:nvSpPr>
        <p:spPr>
          <a:xfrm>
            <a:off x="4808721" y="8512379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Open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1" name="Google Shape;401;p10"/>
          <p:cNvSpPr txBox="1"/>
          <p:nvPr/>
        </p:nvSpPr>
        <p:spPr>
          <a:xfrm>
            <a:off x="4808721" y="8892052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High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2" name="Google Shape;402;p10"/>
          <p:cNvSpPr txBox="1"/>
          <p:nvPr/>
        </p:nvSpPr>
        <p:spPr>
          <a:xfrm>
            <a:off x="4808721" y="9261384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Low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3" name="Google Shape;403;p10"/>
          <p:cNvSpPr txBox="1"/>
          <p:nvPr/>
        </p:nvSpPr>
        <p:spPr>
          <a:xfrm>
            <a:off x="7088280" y="8508883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Close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4" name="Google Shape;404;p10"/>
          <p:cNvSpPr txBox="1"/>
          <p:nvPr/>
        </p:nvSpPr>
        <p:spPr>
          <a:xfrm>
            <a:off x="7088280" y="8878215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Volume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5" name="Google Shape;405;p10"/>
          <p:cNvSpPr txBox="1"/>
          <p:nvPr/>
        </p:nvSpPr>
        <p:spPr>
          <a:xfrm>
            <a:off x="5948500" y="9248291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변동률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6" name="Google Shape;406;p10"/>
          <p:cNvSpPr txBox="1"/>
          <p:nvPr/>
        </p:nvSpPr>
        <p:spPr>
          <a:xfrm>
            <a:off x="7088279" y="9235198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Change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7" name="Google Shape;407;p10"/>
          <p:cNvSpPr txBox="1"/>
          <p:nvPr/>
        </p:nvSpPr>
        <p:spPr>
          <a:xfrm>
            <a:off x="10250776" y="8026836"/>
            <a:ext cx="24503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516D7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재무</a:t>
            </a:r>
            <a:r>
              <a:rPr lang="ko-KR" altLang="en-US" sz="2000" b="1" dirty="0">
                <a:solidFill>
                  <a:srgbClr val="516D7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지표</a:t>
            </a:r>
            <a:r>
              <a:rPr lang="en-US" sz="2000" b="1" i="0" u="none" strike="noStrike" cap="none" dirty="0">
                <a:solidFill>
                  <a:srgbClr val="516D7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516D7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2000" b="1" i="0" u="none" strike="noStrike" cap="none" dirty="0">
              <a:solidFill>
                <a:srgbClr val="516D7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8" name="Google Shape;408;p10"/>
          <p:cNvSpPr txBox="1"/>
          <p:nvPr/>
        </p:nvSpPr>
        <p:spPr>
          <a:xfrm>
            <a:off x="10264265" y="8654721"/>
            <a:ext cx="183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주가수익비율</a:t>
            </a:r>
            <a:endParaRPr sz="1800" b="1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9" name="Google Shape;409;p10"/>
          <p:cNvSpPr txBox="1"/>
          <p:nvPr/>
        </p:nvSpPr>
        <p:spPr>
          <a:xfrm>
            <a:off x="10264265" y="9109016"/>
            <a:ext cx="183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주가순자산비율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0" name="Google Shape;410;p10"/>
          <p:cNvSpPr txBox="1"/>
          <p:nvPr/>
        </p:nvSpPr>
        <p:spPr>
          <a:xfrm>
            <a:off x="12950816" y="8651225"/>
            <a:ext cx="183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자기자본이익률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1" name="Google Shape;411;p10"/>
          <p:cNvSpPr txBox="1"/>
          <p:nvPr/>
        </p:nvSpPr>
        <p:spPr>
          <a:xfrm>
            <a:off x="12950816" y="9095178"/>
            <a:ext cx="183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총자산순이익률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2" name="Google Shape;412;p10"/>
          <p:cNvSpPr txBox="1"/>
          <p:nvPr/>
        </p:nvSpPr>
        <p:spPr>
          <a:xfrm>
            <a:off x="12069712" y="8641627"/>
            <a:ext cx="11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PER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3" name="Google Shape;413;p10"/>
          <p:cNvSpPr txBox="1"/>
          <p:nvPr/>
        </p:nvSpPr>
        <p:spPr>
          <a:xfrm>
            <a:off x="12069712" y="9095924"/>
            <a:ext cx="11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PBR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4" name="Google Shape;414;p10"/>
          <p:cNvSpPr txBox="1"/>
          <p:nvPr/>
        </p:nvSpPr>
        <p:spPr>
          <a:xfrm>
            <a:off x="14731515" y="8638131"/>
            <a:ext cx="11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ROE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5" name="Google Shape;415;p10"/>
          <p:cNvSpPr txBox="1"/>
          <p:nvPr/>
        </p:nvSpPr>
        <p:spPr>
          <a:xfrm>
            <a:off x="14731515" y="9082087"/>
            <a:ext cx="11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ROA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6" name="Google Shape;416;p10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7" name="Google Shape;417;p1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12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418" name="Google Shape;418;p10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0"/>
          <p:cNvSpPr txBox="1"/>
          <p:nvPr/>
        </p:nvSpPr>
        <p:spPr>
          <a:xfrm>
            <a:off x="1191331" y="1113418"/>
            <a:ext cx="6553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주식‧재무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지표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3" name="Google Shape;446;p11">
            <a:extLst>
              <a:ext uri="{FF2B5EF4-FFF2-40B4-BE49-F238E27FC236}">
                <a16:creationId xmlns:a16="http://schemas.microsoft.com/office/drawing/2014/main" id="{756D3C31-28BE-43AD-AA2E-AF711E4CE8D3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331" y="3356956"/>
            <a:ext cx="3086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98881" y="3278791"/>
            <a:ext cx="30765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6347" y="3235928"/>
            <a:ext cx="2461019" cy="93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75456" y="3235928"/>
            <a:ext cx="26098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63452" y="3164722"/>
            <a:ext cx="3931415" cy="104672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1"/>
          <p:cNvSpPr txBox="1"/>
          <p:nvPr/>
        </p:nvSpPr>
        <p:spPr>
          <a:xfrm>
            <a:off x="2309356" y="2320649"/>
            <a:ext cx="34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경제 일간지</a:t>
            </a:r>
            <a:endParaRPr sz="28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31" name="Google Shape;431;p11"/>
          <p:cNvSpPr txBox="1"/>
          <p:nvPr/>
        </p:nvSpPr>
        <p:spPr>
          <a:xfrm>
            <a:off x="11344277" y="2251699"/>
            <a:ext cx="34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유튜브 채널</a:t>
            </a:r>
            <a:endParaRPr sz="28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432" name="Google Shape;432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05091" y="2906315"/>
            <a:ext cx="2484000" cy="5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34011" y="2862511"/>
            <a:ext cx="3096000" cy="5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1"/>
          <p:cNvPicPr preferRelativeResize="0"/>
          <p:nvPr/>
        </p:nvPicPr>
        <p:blipFill rotWithShape="1">
          <a:blip r:embed="rId9">
            <a:alphaModFix/>
          </a:blip>
          <a:srcRect l="18594"/>
          <a:stretch/>
        </p:blipFill>
        <p:spPr>
          <a:xfrm>
            <a:off x="821531" y="4471215"/>
            <a:ext cx="7163644" cy="5038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1"/>
          <p:cNvSpPr/>
          <p:nvPr/>
        </p:nvSpPr>
        <p:spPr>
          <a:xfrm>
            <a:off x="853259" y="5124761"/>
            <a:ext cx="5998369" cy="528326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1441428" y="5852149"/>
            <a:ext cx="993316" cy="21108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830262" y="8516158"/>
            <a:ext cx="4954566" cy="993508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438" name="Google Shape;438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45998" y="4769436"/>
            <a:ext cx="6092031" cy="474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966195" y="4771023"/>
            <a:ext cx="3519110" cy="437914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1"/>
          <p:cNvSpPr/>
          <p:nvPr/>
        </p:nvSpPr>
        <p:spPr>
          <a:xfrm>
            <a:off x="8670131" y="8211681"/>
            <a:ext cx="1759720" cy="45247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8898731" y="8995901"/>
            <a:ext cx="1454314" cy="45247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15528131" y="5124761"/>
            <a:ext cx="2514600" cy="3614426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44" name="Google Shape;444;p1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13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445" name="Google Shape;445;p11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11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47" name="Google Shape;447;p11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경제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일간지‧주식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콘텐츠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유튜브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채널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f59b30ca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550" y="8230850"/>
            <a:ext cx="6802475" cy="119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f59b30ca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1075" y="8230850"/>
            <a:ext cx="6802475" cy="119851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f59b30ca06_0_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55" name="Google Shape;455;gf59b30ca06_0_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14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456" name="Google Shape;456;gf59b30ca06_0_0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gf59b30ca06_0_0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58" name="Google Shape;458;gf59b30ca06_0_0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내역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459" name="Google Shape;459;gf59b30ca0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850" y="2763963"/>
            <a:ext cx="9017724" cy="218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f59b30ca0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809" y="5462883"/>
            <a:ext cx="8943810" cy="232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f59b30ca0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6275" y="2765947"/>
            <a:ext cx="7413070" cy="244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f59b30ca0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6275" y="5388910"/>
            <a:ext cx="7413074" cy="244788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f59b30ca06_0_0"/>
          <p:cNvSpPr txBox="1"/>
          <p:nvPr/>
        </p:nvSpPr>
        <p:spPr>
          <a:xfrm>
            <a:off x="2567088" y="8445350"/>
            <a:ext cx="577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뉴스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기사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일일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수 </a:t>
            </a:r>
            <a:r>
              <a:rPr lang="en-US" sz="2200" b="1" dirty="0" err="1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평균</a:t>
            </a:r>
            <a:r>
              <a:rPr lang="en-US" sz="2200" b="1" dirty="0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약 10개</a:t>
            </a:r>
            <a:endParaRPr sz="2200" b="1" dirty="0">
              <a:solidFill>
                <a:srgbClr val="212D50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주말</a:t>
            </a:r>
            <a:r>
              <a:rPr lang="ko-KR" alt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에는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기사량이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적어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평균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이하로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sz="22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64" name="Google Shape;464;gf59b30ca06_0_0"/>
          <p:cNvSpPr/>
          <p:nvPr/>
        </p:nvSpPr>
        <p:spPr>
          <a:xfrm>
            <a:off x="11700300" y="5399250"/>
            <a:ext cx="767700" cy="244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5" name="Google Shape;465;gf59b30ca06_0_0"/>
          <p:cNvSpPr/>
          <p:nvPr/>
        </p:nvSpPr>
        <p:spPr>
          <a:xfrm>
            <a:off x="12305025" y="2765950"/>
            <a:ext cx="616500" cy="244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6" name="Google Shape;466;gf59b30ca06_0_0"/>
          <p:cNvSpPr txBox="1"/>
          <p:nvPr/>
        </p:nvSpPr>
        <p:spPr>
          <a:xfrm>
            <a:off x="11349812" y="8445350"/>
            <a:ext cx="520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 채널의 경우 해당 채널마다 </a:t>
            </a:r>
            <a:endParaRPr sz="2200" b="1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업로드 하는 영상의 일자가 </a:t>
            </a:r>
            <a:r>
              <a:rPr lang="en-US" sz="2200" b="1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불규칙적임</a:t>
            </a:r>
            <a:endParaRPr sz="2200" b="1" i="0" u="none" strike="noStrike" cap="none">
              <a:solidFill>
                <a:schemeClr val="dk1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67" name="Google Shape;467;gf59b30ca06_0_0"/>
          <p:cNvSpPr txBox="1"/>
          <p:nvPr/>
        </p:nvSpPr>
        <p:spPr>
          <a:xfrm>
            <a:off x="1394247" y="2160850"/>
            <a:ext cx="84009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삼성전자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매일경제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·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아시아경제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일별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기사량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6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(2021.09.03)</a:t>
            </a:r>
            <a:endParaRPr sz="11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68" name="Google Shape;468;gf59b30ca06_0_0"/>
          <p:cNvSpPr txBox="1"/>
          <p:nvPr/>
        </p:nvSpPr>
        <p:spPr>
          <a:xfrm>
            <a:off x="10660336" y="2160850"/>
            <a:ext cx="6583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삼성전자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채널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삼프로TV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·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슈카월드</a:t>
            </a:r>
            <a:endParaRPr sz="18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2002625" y="1803523"/>
            <a:ext cx="15011400" cy="76584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cxnSp>
        <p:nvCxnSpPr>
          <p:cNvPr id="475" name="Google Shape;475;p13"/>
          <p:cNvCxnSpPr/>
          <p:nvPr/>
        </p:nvCxnSpPr>
        <p:spPr>
          <a:xfrm>
            <a:off x="7259916" y="5413448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6" name="Google Shape;476;p13"/>
          <p:cNvSpPr/>
          <p:nvPr/>
        </p:nvSpPr>
        <p:spPr>
          <a:xfrm>
            <a:off x="5908006" y="3172039"/>
            <a:ext cx="1644000" cy="4482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2744350" y="4041560"/>
            <a:ext cx="2363463" cy="1066326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endParaRPr sz="22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78" name="Google Shape;478;p13"/>
          <p:cNvSpPr/>
          <p:nvPr/>
        </p:nvSpPr>
        <p:spPr>
          <a:xfrm>
            <a:off x="2744350" y="6129728"/>
            <a:ext cx="2363463" cy="1066326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YouTube 스크립트</a:t>
            </a:r>
            <a:endParaRPr sz="20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479" name="Google Shape;479;p13"/>
          <p:cNvCxnSpPr/>
          <p:nvPr/>
        </p:nvCxnSpPr>
        <p:spPr>
          <a:xfrm>
            <a:off x="5107813" y="4574678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13"/>
          <p:cNvCxnSpPr/>
          <p:nvPr/>
        </p:nvCxnSpPr>
        <p:spPr>
          <a:xfrm>
            <a:off x="5107813" y="6662890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13"/>
          <p:cNvSpPr/>
          <p:nvPr/>
        </p:nvSpPr>
        <p:spPr>
          <a:xfrm>
            <a:off x="9745050" y="3172039"/>
            <a:ext cx="1644000" cy="4482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MySQL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482" name="Google Shape;482;p13"/>
          <p:cNvCxnSpPr/>
          <p:nvPr/>
        </p:nvCxnSpPr>
        <p:spPr>
          <a:xfrm>
            <a:off x="11417432" y="3793856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3" name="Google Shape;483;p13"/>
          <p:cNvCxnSpPr/>
          <p:nvPr/>
        </p:nvCxnSpPr>
        <p:spPr>
          <a:xfrm>
            <a:off x="11417432" y="6662890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4" name="Google Shape;484;p13"/>
          <p:cNvSpPr/>
          <p:nvPr/>
        </p:nvSpPr>
        <p:spPr>
          <a:xfrm>
            <a:off x="12302745" y="3172039"/>
            <a:ext cx="3971400" cy="165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·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머신러닝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·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딥러닝</a:t>
            </a: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85" name="Google Shape;485;p13"/>
          <p:cNvSpPr/>
          <p:nvPr/>
        </p:nvSpPr>
        <p:spPr>
          <a:xfrm>
            <a:off x="12302745" y="6002667"/>
            <a:ext cx="3971400" cy="2143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대시보드</a:t>
            </a: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486" name="Google Shape;4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0841" y="4334938"/>
            <a:ext cx="1538191" cy="65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9423" y="6410818"/>
            <a:ext cx="1701024" cy="59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592" y="6898033"/>
            <a:ext cx="1053559" cy="1178393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3"/>
          <p:cNvSpPr/>
          <p:nvPr/>
        </p:nvSpPr>
        <p:spPr>
          <a:xfrm>
            <a:off x="8050749" y="3172039"/>
            <a:ext cx="1449600" cy="4482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490" name="Google Shape;490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89265" y="4438500"/>
            <a:ext cx="1355393" cy="21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982152" y="6898033"/>
            <a:ext cx="2008573" cy="112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57881" y="4982837"/>
            <a:ext cx="1235432" cy="86128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3"/>
          <p:cNvSpPr/>
          <p:nvPr/>
        </p:nvSpPr>
        <p:spPr>
          <a:xfrm>
            <a:off x="5959976" y="2293450"/>
            <a:ext cx="1538100" cy="468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크롤링</a:t>
            </a:r>
            <a:endParaRPr sz="22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8005624" y="2293450"/>
            <a:ext cx="1538100" cy="468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서버</a:t>
            </a:r>
            <a:endParaRPr sz="22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9797021" y="2293450"/>
            <a:ext cx="1538100" cy="468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DB</a:t>
            </a:r>
            <a:endParaRPr sz="22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12301820" y="2293450"/>
            <a:ext cx="3971400" cy="468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활용</a:t>
            </a:r>
            <a:endParaRPr sz="22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2744350" y="7946124"/>
            <a:ext cx="2363463" cy="1066326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데이터</a:t>
            </a:r>
            <a:endParaRPr sz="20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498" name="Google Shape;498;p13"/>
          <p:cNvCxnSpPr>
            <a:endCxn id="489" idx="2"/>
          </p:cNvCxnSpPr>
          <p:nvPr/>
        </p:nvCxnSpPr>
        <p:spPr>
          <a:xfrm rot="10800000" flipH="1">
            <a:off x="5107749" y="7654939"/>
            <a:ext cx="3667800" cy="831600"/>
          </a:xfrm>
          <a:prstGeom prst="bentConnector2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9" name="Google Shape;499;p13"/>
          <p:cNvCxnSpPr/>
          <p:nvPr/>
        </p:nvCxnSpPr>
        <p:spPr>
          <a:xfrm rot="10800000">
            <a:off x="11441671" y="4187374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0" name="Google Shape;500;p13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01" name="Google Shape;501;p13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프로세스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02" name="Google Shape;502;p13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03" name="Google Shape;503;p13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15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04" name="Google Shape;504;p13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" name="Google Shape;509;p12"/>
          <p:cNvCxnSpPr>
            <a:stCxn id="510" idx="2"/>
          </p:cNvCxnSpPr>
          <p:nvPr/>
        </p:nvCxnSpPr>
        <p:spPr>
          <a:xfrm>
            <a:off x="6970481" y="6849725"/>
            <a:ext cx="1309800" cy="1815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1" name="Google Shape;5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8731" y="2861656"/>
            <a:ext cx="3086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1281" y="2783491"/>
            <a:ext cx="30765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8747" y="2740628"/>
            <a:ext cx="2461019" cy="93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27856" y="2740628"/>
            <a:ext cx="26098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71002" y="2624910"/>
            <a:ext cx="3931415" cy="104672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2"/>
          <p:cNvSpPr txBox="1"/>
          <p:nvPr/>
        </p:nvSpPr>
        <p:spPr>
          <a:xfrm>
            <a:off x="2417106" y="1930171"/>
            <a:ext cx="34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경제 일간지</a:t>
            </a:r>
            <a:endParaRPr sz="28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17" name="Google Shape;517;p12"/>
          <p:cNvSpPr txBox="1"/>
          <p:nvPr/>
        </p:nvSpPr>
        <p:spPr>
          <a:xfrm>
            <a:off x="11544327" y="1930171"/>
            <a:ext cx="34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유튜브 채널</a:t>
            </a:r>
            <a:endParaRPr sz="28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18" name="Google Shape;518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12841" y="2439637"/>
            <a:ext cx="2484000" cy="5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734061" y="2464782"/>
            <a:ext cx="3096000" cy="5029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2"/>
          <p:cNvSpPr/>
          <p:nvPr/>
        </p:nvSpPr>
        <p:spPr>
          <a:xfrm>
            <a:off x="2310900" y="3940900"/>
            <a:ext cx="30861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-뉴스-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제목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내용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521" name="Google Shape;521;p12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22" name="Google Shape;522;p12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16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23" name="Google Shape;523;p12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0" name="Google Shape;510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5556" y="5740496"/>
            <a:ext cx="2609850" cy="110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83135" y="5873529"/>
            <a:ext cx="279700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2"/>
          <p:cNvSpPr/>
          <p:nvPr/>
        </p:nvSpPr>
        <p:spPr>
          <a:xfrm>
            <a:off x="12802263" y="5256113"/>
            <a:ext cx="37248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-데이터 수집-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매일 저녁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11시 30분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526" name="Google Shape;526;p12"/>
          <p:cNvSpPr/>
          <p:nvPr/>
        </p:nvSpPr>
        <p:spPr>
          <a:xfrm>
            <a:off x="2300850" y="5333150"/>
            <a:ext cx="30960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-데이터 수집-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매일 아침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9시 30분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527" name="Google Shape;527;p12"/>
          <p:cNvSpPr/>
          <p:nvPr/>
        </p:nvSpPr>
        <p:spPr>
          <a:xfrm>
            <a:off x="12802425" y="3868550"/>
            <a:ext cx="37248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-유튜브-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제목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스트립트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528" name="Google Shape;528;p12"/>
          <p:cNvSpPr/>
          <p:nvPr/>
        </p:nvSpPr>
        <p:spPr>
          <a:xfrm>
            <a:off x="2300850" y="6725400"/>
            <a:ext cx="30960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</a:t>
            </a:r>
            <a:r>
              <a:rPr lang="en-US" sz="25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설명</a:t>
            </a:r>
            <a:r>
              <a:rPr lang="en-US" sz="25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</a:t>
            </a:r>
            <a:endParaRPr sz="2500" b="1" i="0" u="none" strike="noStrike" cap="none" dirty="0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전날</a:t>
            </a:r>
            <a:r>
              <a:rPr lang="en-US" sz="20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뉴스를</a:t>
            </a:r>
            <a:r>
              <a:rPr lang="en-US" sz="20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서버가</a:t>
            </a:r>
            <a:endParaRPr lang="en-US" sz="2000" b="1" dirty="0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기동시간에</a:t>
            </a:r>
            <a:r>
              <a:rPr lang="en-US" sz="20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맞추어</a:t>
            </a:r>
            <a:r>
              <a:rPr lang="en-US" sz="20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수집</a:t>
            </a:r>
            <a:endParaRPr sz="2000" b="1" i="0" u="none" strike="noStrike" cap="none" dirty="0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529" name="Google Shape;529;p12"/>
          <p:cNvSpPr/>
          <p:nvPr/>
        </p:nvSpPr>
        <p:spPr>
          <a:xfrm>
            <a:off x="12802275" y="6633175"/>
            <a:ext cx="37248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-설명-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유</a:t>
            </a:r>
            <a:r>
              <a:rPr lang="en-US" sz="2000" b="1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튜</a:t>
            </a:r>
            <a:r>
              <a:rPr lang="en-US" sz="20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브 각 채널에서는 </a:t>
            </a:r>
            <a:endParaRPr sz="20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당일 업로드 선택 수집</a:t>
            </a:r>
            <a:endParaRPr sz="20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cxnSp>
        <p:nvCxnSpPr>
          <p:cNvPr id="530" name="Google Shape;530;p12"/>
          <p:cNvCxnSpPr>
            <a:stCxn id="524" idx="2"/>
          </p:cNvCxnSpPr>
          <p:nvPr/>
        </p:nvCxnSpPr>
        <p:spPr>
          <a:xfrm flipH="1">
            <a:off x="9388238" y="6854604"/>
            <a:ext cx="1793400" cy="182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31" name="Google Shape;531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96156" y="8464974"/>
            <a:ext cx="1106120" cy="174899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12"/>
          <p:cNvSpPr/>
          <p:nvPr/>
        </p:nvSpPr>
        <p:spPr>
          <a:xfrm>
            <a:off x="247750" y="8866750"/>
            <a:ext cx="1684500" cy="72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저장</a:t>
            </a:r>
            <a:endParaRPr sz="3000" b="1" i="0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33" name="Google Shape;533;p12"/>
          <p:cNvSpPr/>
          <p:nvPr/>
        </p:nvSpPr>
        <p:spPr>
          <a:xfrm>
            <a:off x="247750" y="5940400"/>
            <a:ext cx="1684500" cy="72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endParaRPr sz="3000" b="1" i="0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534" name="Google Shape;534;p12"/>
          <p:cNvCxnSpPr/>
          <p:nvPr/>
        </p:nvCxnSpPr>
        <p:spPr>
          <a:xfrm rot="10800000" flipH="1">
            <a:off x="460025" y="8217238"/>
            <a:ext cx="18299400" cy="3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5" name="Google Shape;535;p12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데이터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0" name="Google Shape;501;p13">
            <a:extLst>
              <a:ext uri="{FF2B5EF4-FFF2-40B4-BE49-F238E27FC236}">
                <a16:creationId xmlns:a16="http://schemas.microsoft.com/office/drawing/2014/main" id="{046D2465-048B-4586-A747-CF03576D8738}"/>
              </a:ext>
            </a:extLst>
          </p:cNvPr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프로세스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48;gf60f6ac591_5_31">
            <a:extLst>
              <a:ext uri="{FF2B5EF4-FFF2-40B4-BE49-F238E27FC236}">
                <a16:creationId xmlns:a16="http://schemas.microsoft.com/office/drawing/2014/main" id="{EB46A1EF-2D7E-41F7-ADA0-8479B788BA9E}"/>
              </a:ext>
            </a:extLst>
          </p:cNvPr>
          <p:cNvSpPr/>
          <p:nvPr/>
        </p:nvSpPr>
        <p:spPr>
          <a:xfrm>
            <a:off x="1670575" y="8593097"/>
            <a:ext cx="2804700" cy="78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41" name="Google Shape;541;gf60f6ac591_5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5275" y="1610154"/>
            <a:ext cx="12173424" cy="845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f60f6ac591_5_31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44" name="Google Shape;544;gf60f6ac591_5_3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17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45" name="Google Shape;545;gf60f6ac591_5_31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6" name="Google Shape;546;gf60f6ac591_5_31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데이터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47" name="Google Shape;547;gf60f6ac591_5_31"/>
          <p:cNvSpPr txBox="1"/>
          <p:nvPr/>
        </p:nvSpPr>
        <p:spPr>
          <a:xfrm>
            <a:off x="1191325" y="1113425"/>
            <a:ext cx="455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</a:t>
            </a:r>
            <a:r>
              <a:rPr lang="en-US" sz="32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ERD</a:t>
            </a:r>
            <a:endParaRPr sz="29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48" name="Google Shape;548;gf60f6ac591_5_31"/>
          <p:cNvSpPr/>
          <p:nvPr/>
        </p:nvSpPr>
        <p:spPr>
          <a:xfrm>
            <a:off x="1670575" y="2700362"/>
            <a:ext cx="2804700" cy="78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" name="Google Shape;548;gf60f6ac591_5_31">
            <a:extLst>
              <a:ext uri="{FF2B5EF4-FFF2-40B4-BE49-F238E27FC236}">
                <a16:creationId xmlns:a16="http://schemas.microsoft.com/office/drawing/2014/main" id="{A3A3AB9B-0E63-4B9D-A512-07516D49FE62}"/>
              </a:ext>
            </a:extLst>
          </p:cNvPr>
          <p:cNvSpPr/>
          <p:nvPr/>
        </p:nvSpPr>
        <p:spPr>
          <a:xfrm>
            <a:off x="1670575" y="5559024"/>
            <a:ext cx="2804700" cy="78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0532C-651A-4115-8350-AEA87A3FF38D}"/>
              </a:ext>
            </a:extLst>
          </p:cNvPr>
          <p:cNvSpPr txBox="1"/>
          <p:nvPr/>
        </p:nvSpPr>
        <p:spPr>
          <a:xfrm>
            <a:off x="1891825" y="2801425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경제 일간지</a:t>
            </a:r>
            <a:endParaRPr lang="en-US" sz="3200" b="1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691DA-E451-4F94-8837-B90CC6BEF906}"/>
              </a:ext>
            </a:extLst>
          </p:cNvPr>
          <p:cNvSpPr txBox="1"/>
          <p:nvPr/>
        </p:nvSpPr>
        <p:spPr>
          <a:xfrm>
            <a:off x="1891825" y="5660087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</a:t>
            </a:r>
            <a:endParaRPr lang="en-US" sz="3200" b="1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8AF21-15D8-4C6B-974B-48829A278AB2}"/>
              </a:ext>
            </a:extLst>
          </p:cNvPr>
          <p:cNvSpPr txBox="1"/>
          <p:nvPr/>
        </p:nvSpPr>
        <p:spPr>
          <a:xfrm>
            <a:off x="1891825" y="8694160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주식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‧</a:t>
            </a: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재무</a:t>
            </a:r>
            <a:endParaRPr lang="en-US" sz="3200" b="1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Google Shape;548;gf60f6ac591_5_31">
            <a:extLst>
              <a:ext uri="{FF2B5EF4-FFF2-40B4-BE49-F238E27FC236}">
                <a16:creationId xmlns:a16="http://schemas.microsoft.com/office/drawing/2014/main" id="{5C090417-5C24-422B-A669-6442CB13E1D1}"/>
              </a:ext>
            </a:extLst>
          </p:cNvPr>
          <p:cNvSpPr/>
          <p:nvPr/>
        </p:nvSpPr>
        <p:spPr>
          <a:xfrm>
            <a:off x="11460036" y="1029238"/>
            <a:ext cx="2549727" cy="78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724A7C-82BB-4943-B18B-F41F0D973311}"/>
              </a:ext>
            </a:extLst>
          </p:cNvPr>
          <p:cNvSpPr txBox="1"/>
          <p:nvPr/>
        </p:nvSpPr>
        <p:spPr>
          <a:xfrm>
            <a:off x="11553799" y="1130301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endParaRPr lang="en-US" sz="3200" b="1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Google Shape;548;gf60f6ac591_5_31">
            <a:extLst>
              <a:ext uri="{FF2B5EF4-FFF2-40B4-BE49-F238E27FC236}">
                <a16:creationId xmlns:a16="http://schemas.microsoft.com/office/drawing/2014/main" id="{FF4C044E-21E2-493C-A09B-7186C9202F54}"/>
              </a:ext>
            </a:extLst>
          </p:cNvPr>
          <p:cNvSpPr/>
          <p:nvPr/>
        </p:nvSpPr>
        <p:spPr>
          <a:xfrm>
            <a:off x="14425418" y="1029238"/>
            <a:ext cx="2549727" cy="78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1C755D-01F9-45F1-B453-DDA89B723FC6}"/>
              </a:ext>
            </a:extLst>
          </p:cNvPr>
          <p:cNvSpPr txBox="1"/>
          <p:nvPr/>
        </p:nvSpPr>
        <p:spPr>
          <a:xfrm>
            <a:off x="14519181" y="1130301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결과</a:t>
            </a:r>
            <a:endParaRPr lang="en-US" sz="3200" b="1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59b30ca06_0_103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57" name="Google Shape;557;gf59b30ca06_0_103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18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558" name="Google Shape;558;gf59b30ca06_0_103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9" name="Google Shape;559;gf59b30ca06_0_103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60" name="Google Shape;560;gf59b30ca06_0_103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</a:t>
            </a:r>
            <a:r>
              <a:rPr lang="en-US" sz="32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내역</a:t>
            </a:r>
            <a:endParaRPr sz="2900" b="1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61" name="Google Shape;561;gf59b30ca06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213" y="2269925"/>
            <a:ext cx="6414335" cy="7249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12784DF-8242-47FF-B855-F0DD1FFEB97F}"/>
              </a:ext>
            </a:extLst>
          </p:cNvPr>
          <p:cNvGrpSpPr/>
          <p:nvPr/>
        </p:nvGrpSpPr>
        <p:grpSpPr>
          <a:xfrm>
            <a:off x="3565252" y="3009900"/>
            <a:ext cx="5148190" cy="6546281"/>
            <a:chOff x="3565252" y="3009900"/>
            <a:chExt cx="5148190" cy="65462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FC3B1A-5B2D-433B-819E-8BC8B0201FB5}"/>
                </a:ext>
              </a:extLst>
            </p:cNvPr>
            <p:cNvSpPr txBox="1"/>
            <p:nvPr/>
          </p:nvSpPr>
          <p:spPr>
            <a:xfrm>
              <a:off x="7560917" y="3009900"/>
              <a:ext cx="1152525" cy="12316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삼성전자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SK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하이닉스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LG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화학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현대차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셀트리온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831C00-30E7-4972-BDCC-846A64530CC3}"/>
                </a:ext>
              </a:extLst>
            </p:cNvPr>
            <p:cNvSpPr txBox="1"/>
            <p:nvPr/>
          </p:nvSpPr>
          <p:spPr>
            <a:xfrm>
              <a:off x="6501547" y="9253982"/>
              <a:ext cx="811212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셀트리온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7E8C35-5A87-4FB3-81B7-6E7526E7BA62}"/>
                </a:ext>
              </a:extLst>
            </p:cNvPr>
            <p:cNvSpPr txBox="1"/>
            <p:nvPr/>
          </p:nvSpPr>
          <p:spPr>
            <a:xfrm>
              <a:off x="4266322" y="9253982"/>
              <a:ext cx="1003300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SK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하이닉스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D7062F-23B4-474E-A1A6-7FAB277E54CC}"/>
                </a:ext>
              </a:extLst>
            </p:cNvPr>
            <p:cNvSpPr txBox="1"/>
            <p:nvPr/>
          </p:nvSpPr>
          <p:spPr>
            <a:xfrm>
              <a:off x="5132303" y="9253982"/>
              <a:ext cx="690755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LG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화학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5EF806-4EA5-4D81-81EF-93C8D35683DE}"/>
                </a:ext>
              </a:extLst>
            </p:cNvPr>
            <p:cNvSpPr txBox="1"/>
            <p:nvPr/>
          </p:nvSpPr>
          <p:spPr>
            <a:xfrm>
              <a:off x="5842108" y="9253982"/>
              <a:ext cx="614555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현대차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229530-AB1C-4018-BDE7-C2C74027D19B}"/>
                </a:ext>
              </a:extLst>
            </p:cNvPr>
            <p:cNvSpPr txBox="1"/>
            <p:nvPr/>
          </p:nvSpPr>
          <p:spPr>
            <a:xfrm>
              <a:off x="3565252" y="9253982"/>
              <a:ext cx="811212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삼성전자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F008C7-0CE8-45B9-8988-295F49407DDB}"/>
              </a:ext>
            </a:extLst>
          </p:cNvPr>
          <p:cNvGrpSpPr/>
          <p:nvPr/>
        </p:nvGrpSpPr>
        <p:grpSpPr>
          <a:xfrm>
            <a:off x="9635650" y="2055275"/>
            <a:ext cx="6645750" cy="7558358"/>
            <a:chOff x="9635650" y="2055275"/>
            <a:chExt cx="6645750" cy="7558358"/>
          </a:xfrm>
        </p:grpSpPr>
        <p:pic>
          <p:nvPicPr>
            <p:cNvPr id="562" name="Google Shape;562;gf59b30ca06_0_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35650" y="2055275"/>
              <a:ext cx="6645750" cy="7539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3499AD-26F3-420B-834B-DA425B725BBE}"/>
                </a:ext>
              </a:extLst>
            </p:cNvPr>
            <p:cNvSpPr txBox="1"/>
            <p:nvPr/>
          </p:nvSpPr>
          <p:spPr>
            <a:xfrm>
              <a:off x="14698317" y="2844800"/>
              <a:ext cx="1152525" cy="12316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삼성전자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SK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하이닉스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LG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화학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현대차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셀트리온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B4AA38-353C-4A4E-B54D-8B1E294A161E}"/>
                </a:ext>
              </a:extLst>
            </p:cNvPr>
            <p:cNvSpPr txBox="1"/>
            <p:nvPr/>
          </p:nvSpPr>
          <p:spPr>
            <a:xfrm>
              <a:off x="13626247" y="9311434"/>
              <a:ext cx="811212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셀트리온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656A56-7171-4403-A6F4-A247B8F5C087}"/>
                </a:ext>
              </a:extLst>
            </p:cNvPr>
            <p:cNvSpPr txBox="1"/>
            <p:nvPr/>
          </p:nvSpPr>
          <p:spPr>
            <a:xfrm>
              <a:off x="11305297" y="9311434"/>
              <a:ext cx="1003300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SK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하이닉스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2B1B64-C6D5-4F47-850D-B1719ACD11C5}"/>
                </a:ext>
              </a:extLst>
            </p:cNvPr>
            <p:cNvSpPr txBox="1"/>
            <p:nvPr/>
          </p:nvSpPr>
          <p:spPr>
            <a:xfrm>
              <a:off x="12171278" y="9311434"/>
              <a:ext cx="690755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LG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화학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757D01-1B98-4119-9B7C-56E48087C404}"/>
                </a:ext>
              </a:extLst>
            </p:cNvPr>
            <p:cNvSpPr txBox="1"/>
            <p:nvPr/>
          </p:nvSpPr>
          <p:spPr>
            <a:xfrm>
              <a:off x="12966808" y="9311434"/>
              <a:ext cx="614555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현대차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F06886-4121-449E-AA8E-169F2465FC29}"/>
                </a:ext>
              </a:extLst>
            </p:cNvPr>
            <p:cNvSpPr txBox="1"/>
            <p:nvPr/>
          </p:nvSpPr>
          <p:spPr>
            <a:xfrm>
              <a:off x="10604227" y="9311434"/>
              <a:ext cx="811212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삼성전자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68" name="Google Shape;568;p15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19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569" name="Google Shape;569;p15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15"/>
          <p:cNvSpPr/>
          <p:nvPr/>
        </p:nvSpPr>
        <p:spPr>
          <a:xfrm>
            <a:off x="1620700" y="2145800"/>
            <a:ext cx="16325400" cy="798600"/>
          </a:xfrm>
          <a:prstGeom prst="rect">
            <a:avLst/>
          </a:prstGeom>
          <a:solidFill>
            <a:srgbClr val="EBEEF0"/>
          </a:solidFill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cxnSp>
        <p:nvCxnSpPr>
          <p:cNvPr id="571" name="Google Shape;571;p15"/>
          <p:cNvCxnSpPr/>
          <p:nvPr/>
        </p:nvCxnSpPr>
        <p:spPr>
          <a:xfrm>
            <a:off x="1620699" y="5175825"/>
            <a:ext cx="16325400" cy="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2" name="Google Shape;572;p15"/>
          <p:cNvCxnSpPr/>
          <p:nvPr/>
        </p:nvCxnSpPr>
        <p:spPr>
          <a:xfrm rot="10800000">
            <a:off x="4432750" y="2174638"/>
            <a:ext cx="27600" cy="69663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3" name="Google Shape;573;p15"/>
          <p:cNvSpPr txBox="1"/>
          <p:nvPr/>
        </p:nvSpPr>
        <p:spPr>
          <a:xfrm>
            <a:off x="1937989" y="3370938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매일경제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1951175" y="4235927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아시아경제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79" name="Google Shape;579;p15"/>
          <p:cNvSpPr txBox="1"/>
          <p:nvPr/>
        </p:nvSpPr>
        <p:spPr>
          <a:xfrm>
            <a:off x="1951175" y="5526655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슈카월드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81" name="Google Shape;581;p15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데이터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82" name="Google Shape;582;p15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총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수</a:t>
            </a:r>
            <a:r>
              <a:rPr 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3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2021. 10. 06. </a:t>
            </a:r>
            <a:r>
              <a:rPr lang="en-US" sz="23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</a:t>
            </a:r>
            <a:endParaRPr sz="2300" b="1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83" name="Google Shape;583;p15"/>
          <p:cNvCxnSpPr>
            <a:cxnSpLocks/>
          </p:cNvCxnSpPr>
          <p:nvPr/>
        </p:nvCxnSpPr>
        <p:spPr>
          <a:xfrm rot="10800000">
            <a:off x="6614245" y="2921176"/>
            <a:ext cx="18600" cy="61848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15"/>
          <p:cNvSpPr txBox="1"/>
          <p:nvPr/>
        </p:nvSpPr>
        <p:spPr>
          <a:xfrm>
            <a:off x="1967887" y="6404985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삼프로TV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86" name="Google Shape;586;p15"/>
          <p:cNvSpPr txBox="1"/>
          <p:nvPr/>
        </p:nvSpPr>
        <p:spPr>
          <a:xfrm>
            <a:off x="1994400" y="7268167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한국경제TV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87" name="Google Shape;587;p15"/>
          <p:cNvCxnSpPr>
            <a:cxnSpLocks/>
          </p:cNvCxnSpPr>
          <p:nvPr/>
        </p:nvCxnSpPr>
        <p:spPr>
          <a:xfrm rot="10800000">
            <a:off x="8786740" y="2921176"/>
            <a:ext cx="18600" cy="61848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8" name="Google Shape;588;p15"/>
          <p:cNvCxnSpPr>
            <a:cxnSpLocks/>
          </p:cNvCxnSpPr>
          <p:nvPr/>
        </p:nvCxnSpPr>
        <p:spPr>
          <a:xfrm rot="10800000">
            <a:off x="10959235" y="2921175"/>
            <a:ext cx="18600" cy="61848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9" name="Google Shape;589;p15"/>
          <p:cNvCxnSpPr>
            <a:cxnSpLocks/>
          </p:cNvCxnSpPr>
          <p:nvPr/>
        </p:nvCxnSpPr>
        <p:spPr>
          <a:xfrm rot="10800000">
            <a:off x="13131730" y="2921176"/>
            <a:ext cx="18600" cy="61848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0" name="Google Shape;590;p15"/>
          <p:cNvCxnSpPr/>
          <p:nvPr/>
        </p:nvCxnSpPr>
        <p:spPr>
          <a:xfrm rot="10800000">
            <a:off x="17946113" y="2906900"/>
            <a:ext cx="18600" cy="61848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1" name="Google Shape;591;p15"/>
          <p:cNvCxnSpPr/>
          <p:nvPr/>
        </p:nvCxnSpPr>
        <p:spPr>
          <a:xfrm>
            <a:off x="1620699" y="9116825"/>
            <a:ext cx="16325400" cy="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2" name="Google Shape;592;p15"/>
          <p:cNvCxnSpPr/>
          <p:nvPr/>
        </p:nvCxnSpPr>
        <p:spPr>
          <a:xfrm rot="10800000">
            <a:off x="1612075" y="2133175"/>
            <a:ext cx="27600" cy="69663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15"/>
          <p:cNvSpPr txBox="1"/>
          <p:nvPr/>
        </p:nvSpPr>
        <p:spPr>
          <a:xfrm>
            <a:off x="1845800" y="8319385"/>
            <a:ext cx="2514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종목별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합계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1620699" y="8207400"/>
            <a:ext cx="16325400" cy="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9257A6-1C92-4580-A68E-B4147FF6E0A7}"/>
              </a:ext>
            </a:extLst>
          </p:cNvPr>
          <p:cNvGrpSpPr/>
          <p:nvPr/>
        </p:nvGrpSpPr>
        <p:grpSpPr>
          <a:xfrm>
            <a:off x="4619263" y="2324912"/>
            <a:ext cx="1826281" cy="6552417"/>
            <a:chOff x="4747852" y="2324912"/>
            <a:chExt cx="1826281" cy="6552417"/>
          </a:xfrm>
        </p:grpSpPr>
        <p:sp>
          <p:nvSpPr>
            <p:cNvPr id="574" name="Google Shape;574;p15"/>
            <p:cNvSpPr txBox="1"/>
            <p:nvPr/>
          </p:nvSpPr>
          <p:spPr>
            <a:xfrm>
              <a:off x="5039826" y="3458815"/>
              <a:ext cx="124233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14,304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75" name="Google Shape;575;p15"/>
            <p:cNvSpPr txBox="1"/>
            <p:nvPr/>
          </p:nvSpPr>
          <p:spPr>
            <a:xfrm>
              <a:off x="4747852" y="2324912"/>
              <a:ext cx="182628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dirty="0" err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삼성전자</a:t>
              </a:r>
              <a:endParaRPr sz="2400" b="1" i="0" u="none" strike="noStrike" cap="none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76" name="Google Shape;576;p15"/>
            <p:cNvSpPr txBox="1"/>
            <p:nvPr/>
          </p:nvSpPr>
          <p:spPr>
            <a:xfrm>
              <a:off x="5039826" y="4339132"/>
              <a:ext cx="124233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16,788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78" name="Google Shape;578;p15"/>
            <p:cNvSpPr txBox="1"/>
            <p:nvPr/>
          </p:nvSpPr>
          <p:spPr>
            <a:xfrm>
              <a:off x="4805000" y="5617400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448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80" name="Google Shape;580;p15"/>
            <p:cNvSpPr txBox="1"/>
            <p:nvPr/>
          </p:nvSpPr>
          <p:spPr>
            <a:xfrm>
              <a:off x="4805000" y="7360462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577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97" name="Google Shape;597;p15"/>
            <p:cNvSpPr txBox="1"/>
            <p:nvPr/>
          </p:nvSpPr>
          <p:spPr>
            <a:xfrm>
              <a:off x="4805000" y="6512154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579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1" name="Google Shape;621;p15"/>
            <p:cNvSpPr txBox="1"/>
            <p:nvPr/>
          </p:nvSpPr>
          <p:spPr>
            <a:xfrm>
              <a:off x="5083300" y="8415705"/>
              <a:ext cx="116517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32,696</a:t>
              </a:r>
              <a:endParaRPr sz="2400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BB5EF6-3173-4D26-8A26-FDC3232F9019}"/>
              </a:ext>
            </a:extLst>
          </p:cNvPr>
          <p:cNvGrpSpPr/>
          <p:nvPr/>
        </p:nvGrpSpPr>
        <p:grpSpPr>
          <a:xfrm>
            <a:off x="6680018" y="2324912"/>
            <a:ext cx="2008909" cy="6552493"/>
            <a:chOff x="7098712" y="2324912"/>
            <a:chExt cx="2008909" cy="6552493"/>
          </a:xfrm>
        </p:grpSpPr>
        <p:sp>
          <p:nvSpPr>
            <p:cNvPr id="593" name="Google Shape;593;p15"/>
            <p:cNvSpPr txBox="1"/>
            <p:nvPr/>
          </p:nvSpPr>
          <p:spPr>
            <a:xfrm>
              <a:off x="7098712" y="2324912"/>
              <a:ext cx="2008909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dirty="0" err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SK하이닉스</a:t>
              </a:r>
              <a:endParaRPr sz="2400" b="1" i="0" u="none" strike="noStrike" cap="none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98" name="Google Shape;598;p15"/>
            <p:cNvSpPr txBox="1"/>
            <p:nvPr/>
          </p:nvSpPr>
          <p:spPr>
            <a:xfrm>
              <a:off x="7276394" y="3458815"/>
              <a:ext cx="1653545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4,383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99" name="Google Shape;599;p15"/>
            <p:cNvSpPr txBox="1"/>
            <p:nvPr/>
          </p:nvSpPr>
          <p:spPr>
            <a:xfrm>
              <a:off x="7276394" y="4339132"/>
              <a:ext cx="1653545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5,175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6" name="Google Shape;606;p15"/>
            <p:cNvSpPr txBox="1"/>
            <p:nvPr/>
          </p:nvSpPr>
          <p:spPr>
            <a:xfrm>
              <a:off x="7161575" y="5617400"/>
              <a:ext cx="188318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90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7" name="Google Shape;607;p15"/>
            <p:cNvSpPr txBox="1"/>
            <p:nvPr/>
          </p:nvSpPr>
          <p:spPr>
            <a:xfrm>
              <a:off x="7161575" y="7360462"/>
              <a:ext cx="188318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512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8" name="Google Shape;608;p15"/>
            <p:cNvSpPr txBox="1"/>
            <p:nvPr/>
          </p:nvSpPr>
          <p:spPr>
            <a:xfrm>
              <a:off x="7161575" y="6512154"/>
              <a:ext cx="188318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516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2" name="Google Shape;622;p15"/>
            <p:cNvSpPr txBox="1"/>
            <p:nvPr/>
          </p:nvSpPr>
          <p:spPr>
            <a:xfrm>
              <a:off x="7419848" y="8415705"/>
              <a:ext cx="136663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8,194</a:t>
              </a:r>
              <a:endParaRPr sz="2400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05FFBF-AE16-4B77-9787-A7DEF81DC5D8}"/>
              </a:ext>
            </a:extLst>
          </p:cNvPr>
          <p:cNvGrpSpPr/>
          <p:nvPr/>
        </p:nvGrpSpPr>
        <p:grpSpPr>
          <a:xfrm>
            <a:off x="8966274" y="2324912"/>
            <a:ext cx="1826281" cy="6552493"/>
            <a:chOff x="9629749" y="2324912"/>
            <a:chExt cx="1826281" cy="6552493"/>
          </a:xfrm>
        </p:grpSpPr>
        <p:sp>
          <p:nvSpPr>
            <p:cNvPr id="594" name="Google Shape;594;p15"/>
            <p:cNvSpPr txBox="1"/>
            <p:nvPr/>
          </p:nvSpPr>
          <p:spPr>
            <a:xfrm>
              <a:off x="9629749" y="2324912"/>
              <a:ext cx="182628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LG화학</a:t>
              </a:r>
              <a:endParaRPr sz="2400" b="1" i="0" u="none" strike="noStrike" cap="none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0" name="Google Shape;600;p15"/>
            <p:cNvSpPr txBox="1"/>
            <p:nvPr/>
          </p:nvSpPr>
          <p:spPr>
            <a:xfrm>
              <a:off x="9791278" y="3458815"/>
              <a:ext cx="150322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3,572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1" name="Google Shape;601;p15"/>
            <p:cNvSpPr txBox="1"/>
            <p:nvPr/>
          </p:nvSpPr>
          <p:spPr>
            <a:xfrm>
              <a:off x="9791278" y="4339132"/>
              <a:ext cx="150322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3,530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9" name="Google Shape;609;p15"/>
            <p:cNvSpPr txBox="1"/>
            <p:nvPr/>
          </p:nvSpPr>
          <p:spPr>
            <a:xfrm>
              <a:off x="9686897" y="5617400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64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0" name="Google Shape;610;p15"/>
            <p:cNvSpPr txBox="1"/>
            <p:nvPr/>
          </p:nvSpPr>
          <p:spPr>
            <a:xfrm>
              <a:off x="9686897" y="7360462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507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1" name="Google Shape;611;p15"/>
            <p:cNvSpPr txBox="1"/>
            <p:nvPr/>
          </p:nvSpPr>
          <p:spPr>
            <a:xfrm>
              <a:off x="9686897" y="6512154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521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3" name="Google Shape;623;p15"/>
            <p:cNvSpPr txBox="1"/>
            <p:nvPr/>
          </p:nvSpPr>
          <p:spPr>
            <a:xfrm>
              <a:off x="9686897" y="8415705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8,194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3F7E62-DDE6-4619-A4C9-BD4BB93EC5F4}"/>
              </a:ext>
            </a:extLst>
          </p:cNvPr>
          <p:cNvGrpSpPr/>
          <p:nvPr/>
        </p:nvGrpSpPr>
        <p:grpSpPr>
          <a:xfrm>
            <a:off x="11369940" y="2324912"/>
            <a:ext cx="1372112" cy="6552493"/>
            <a:chOff x="11763801" y="2324912"/>
            <a:chExt cx="1372112" cy="6552493"/>
          </a:xfrm>
        </p:grpSpPr>
        <p:sp>
          <p:nvSpPr>
            <p:cNvPr id="595" name="Google Shape;595;p15"/>
            <p:cNvSpPr txBox="1"/>
            <p:nvPr/>
          </p:nvSpPr>
          <p:spPr>
            <a:xfrm>
              <a:off x="11763801" y="2324912"/>
              <a:ext cx="137211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dirty="0" err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현대차</a:t>
              </a:r>
              <a:endParaRPr sz="2400" b="1" i="0" u="none" strike="noStrike" cap="none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2" name="Google Shape;602;p15"/>
            <p:cNvSpPr txBox="1"/>
            <p:nvPr/>
          </p:nvSpPr>
          <p:spPr>
            <a:xfrm>
              <a:off x="11905766" y="3458815"/>
              <a:ext cx="108818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8,150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3" name="Google Shape;603;p15"/>
            <p:cNvSpPr txBox="1"/>
            <p:nvPr/>
          </p:nvSpPr>
          <p:spPr>
            <a:xfrm>
              <a:off x="11905766" y="4339132"/>
              <a:ext cx="108818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7,627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2" name="Google Shape;612;p15"/>
            <p:cNvSpPr txBox="1"/>
            <p:nvPr/>
          </p:nvSpPr>
          <p:spPr>
            <a:xfrm>
              <a:off x="11830221" y="5617400"/>
              <a:ext cx="123927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403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3" name="Google Shape;613;p15"/>
            <p:cNvSpPr txBox="1"/>
            <p:nvPr/>
          </p:nvSpPr>
          <p:spPr>
            <a:xfrm>
              <a:off x="11830221" y="7360462"/>
              <a:ext cx="123927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544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4" name="Google Shape;614;p15"/>
            <p:cNvSpPr txBox="1"/>
            <p:nvPr/>
          </p:nvSpPr>
          <p:spPr>
            <a:xfrm>
              <a:off x="11830221" y="6512154"/>
              <a:ext cx="123927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542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4" name="Google Shape;624;p15"/>
            <p:cNvSpPr txBox="1"/>
            <p:nvPr/>
          </p:nvSpPr>
          <p:spPr>
            <a:xfrm>
              <a:off x="11872221" y="8415705"/>
              <a:ext cx="115527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17,266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DD138E-444A-4138-A5E6-48089A5D8E32}"/>
              </a:ext>
            </a:extLst>
          </p:cNvPr>
          <p:cNvGrpSpPr/>
          <p:nvPr/>
        </p:nvGrpSpPr>
        <p:grpSpPr>
          <a:xfrm>
            <a:off x="13462307" y="2324912"/>
            <a:ext cx="1509323" cy="6552493"/>
            <a:chOff x="13670596" y="2324912"/>
            <a:chExt cx="1509323" cy="6552493"/>
          </a:xfrm>
        </p:grpSpPr>
        <p:sp>
          <p:nvSpPr>
            <p:cNvPr id="596" name="Google Shape;596;p15"/>
            <p:cNvSpPr txBox="1"/>
            <p:nvPr/>
          </p:nvSpPr>
          <p:spPr>
            <a:xfrm>
              <a:off x="13670596" y="2324912"/>
              <a:ext cx="150932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dirty="0" err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셀트리온</a:t>
              </a:r>
              <a:endParaRPr sz="2400" b="1" i="0" u="none" strike="noStrike" cap="none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4" name="Google Shape;604;p15"/>
            <p:cNvSpPr txBox="1"/>
            <p:nvPr/>
          </p:nvSpPr>
          <p:spPr>
            <a:xfrm>
              <a:off x="13883307" y="3458815"/>
              <a:ext cx="108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3,505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5" name="Google Shape;605;p15"/>
            <p:cNvSpPr txBox="1"/>
            <p:nvPr/>
          </p:nvSpPr>
          <p:spPr>
            <a:xfrm>
              <a:off x="13883307" y="4339132"/>
              <a:ext cx="108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4,100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5" name="Google Shape;615;p15"/>
            <p:cNvSpPr txBox="1"/>
            <p:nvPr/>
          </p:nvSpPr>
          <p:spPr>
            <a:xfrm>
              <a:off x="13808157" y="5617400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197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6" name="Google Shape;616;p15"/>
            <p:cNvSpPr txBox="1"/>
            <p:nvPr/>
          </p:nvSpPr>
          <p:spPr>
            <a:xfrm>
              <a:off x="13808157" y="7360462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486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7" name="Google Shape;617;p15"/>
            <p:cNvSpPr txBox="1"/>
            <p:nvPr/>
          </p:nvSpPr>
          <p:spPr>
            <a:xfrm>
              <a:off x="13808157" y="6512154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474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5" name="Google Shape;625;p15"/>
            <p:cNvSpPr txBox="1"/>
            <p:nvPr/>
          </p:nvSpPr>
          <p:spPr>
            <a:xfrm>
              <a:off x="13808157" y="8415705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8,762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1AEB9E-8ACB-4E7B-8287-9BF40DE17975}"/>
              </a:ext>
            </a:extLst>
          </p:cNvPr>
          <p:cNvGrpSpPr/>
          <p:nvPr/>
        </p:nvGrpSpPr>
        <p:grpSpPr>
          <a:xfrm>
            <a:off x="15506154" y="2324912"/>
            <a:ext cx="2209800" cy="6552493"/>
            <a:chOff x="15391850" y="2324912"/>
            <a:chExt cx="2209800" cy="6552493"/>
          </a:xfrm>
        </p:grpSpPr>
        <p:sp>
          <p:nvSpPr>
            <p:cNvPr id="618" name="Google Shape;618;p15"/>
            <p:cNvSpPr txBox="1"/>
            <p:nvPr/>
          </p:nvSpPr>
          <p:spPr>
            <a:xfrm>
              <a:off x="15391850" y="2324912"/>
              <a:ext cx="220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미디어별 합계</a:t>
              </a:r>
              <a:endParaRPr sz="2400" b="1" i="0" u="none" strike="noStrike" cap="none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6" name="Google Shape;626;p15"/>
            <p:cNvSpPr txBox="1"/>
            <p:nvPr/>
          </p:nvSpPr>
          <p:spPr>
            <a:xfrm>
              <a:off x="15905216" y="3454809"/>
              <a:ext cx="117721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33,914</a:t>
              </a:r>
              <a:endParaRPr sz="2400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27" name="Google Shape;627;p15"/>
            <p:cNvSpPr txBox="1"/>
            <p:nvPr/>
          </p:nvSpPr>
          <p:spPr>
            <a:xfrm>
              <a:off x="15905215" y="4328145"/>
              <a:ext cx="117721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37,220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8" name="Google Shape;628;p15"/>
            <p:cNvSpPr txBox="1"/>
            <p:nvPr/>
          </p:nvSpPr>
          <p:spPr>
            <a:xfrm>
              <a:off x="15879650" y="5615325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1,202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9" name="Google Shape;629;p15"/>
            <p:cNvSpPr txBox="1"/>
            <p:nvPr/>
          </p:nvSpPr>
          <p:spPr>
            <a:xfrm>
              <a:off x="15879650" y="7310571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2,626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30" name="Google Shape;630;p15"/>
            <p:cNvSpPr txBox="1"/>
            <p:nvPr/>
          </p:nvSpPr>
          <p:spPr>
            <a:xfrm>
              <a:off x="15879650" y="6499564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2,632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31" name="Google Shape;631;p15"/>
            <p:cNvSpPr txBox="1"/>
            <p:nvPr/>
          </p:nvSpPr>
          <p:spPr>
            <a:xfrm>
              <a:off x="15879650" y="8415705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77,594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cxnSp>
        <p:nvCxnSpPr>
          <p:cNvPr id="632" name="Google Shape;632;p15"/>
          <p:cNvCxnSpPr/>
          <p:nvPr/>
        </p:nvCxnSpPr>
        <p:spPr>
          <a:xfrm rot="10800000">
            <a:off x="15304225" y="2133175"/>
            <a:ext cx="27600" cy="69663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f5d93c4d0e_6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46"/>
            <a:ext cx="19016650" cy="10698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E4BADBC-53EB-4C40-9711-11D88C510B81}"/>
              </a:ext>
            </a:extLst>
          </p:cNvPr>
          <p:cNvGrpSpPr/>
          <p:nvPr/>
        </p:nvGrpSpPr>
        <p:grpSpPr>
          <a:xfrm>
            <a:off x="2216818" y="3499426"/>
            <a:ext cx="14813882" cy="5030211"/>
            <a:chOff x="2216818" y="3499426"/>
            <a:chExt cx="14813882" cy="5030211"/>
          </a:xfrm>
        </p:grpSpPr>
        <p:sp>
          <p:nvSpPr>
            <p:cNvPr id="117" name="Google Shape;117;gf5d93c4d0e_6_121"/>
            <p:cNvSpPr/>
            <p:nvPr/>
          </p:nvSpPr>
          <p:spPr>
            <a:xfrm>
              <a:off x="4476750" y="6858000"/>
              <a:ext cx="5543700" cy="7431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chemeClr val="lt1"/>
                  </a:solidFill>
                </a:rPr>
                <a:t>업 빛 투</a:t>
              </a:r>
              <a:endParaRPr sz="3500">
                <a:solidFill>
                  <a:schemeClr val="lt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289F704-E344-48DF-B73E-54E356E6DACD}"/>
                </a:ext>
              </a:extLst>
            </p:cNvPr>
            <p:cNvSpPr/>
            <p:nvPr/>
          </p:nvSpPr>
          <p:spPr>
            <a:xfrm>
              <a:off x="2216818" y="3499426"/>
              <a:ext cx="14813882" cy="5030211"/>
            </a:xfrm>
            <a:prstGeom prst="rect">
              <a:avLst/>
            </a:prstGeom>
            <a:solidFill>
              <a:srgbClr val="015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3B7DE7-B359-4876-A73B-DF3E549F4D87}"/>
                </a:ext>
              </a:extLst>
            </p:cNvPr>
            <p:cNvSpPr txBox="1"/>
            <p:nvPr/>
          </p:nvSpPr>
          <p:spPr>
            <a:xfrm>
              <a:off x="5307800" y="4532172"/>
              <a:ext cx="840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본 서비스에서 제공되는 투자정보는 단지</a:t>
              </a:r>
              <a:endParaRPr lang="en-US" altLang="ko-KR" sz="36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0C0375-7401-465C-B995-C616A2151C17}"/>
                </a:ext>
              </a:extLst>
            </p:cNvPr>
            <p:cNvSpPr txBox="1"/>
            <p:nvPr/>
          </p:nvSpPr>
          <p:spPr>
            <a:xfrm>
              <a:off x="2600319" y="6145406"/>
              <a:ext cx="13844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서비스에서 제공하는 주식의 가치</a:t>
              </a:r>
              <a:r>
                <a:rPr lang="en-US" altLang="ko-KR" sz="3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3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가격 상승 및 가격 하락에 대해서는</a:t>
              </a:r>
              <a:endParaRPr lang="en-US" altLang="ko-KR" sz="3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D48055-D05F-4480-90FA-A0F938648883}"/>
                </a:ext>
              </a:extLst>
            </p:cNvPr>
            <p:cNvSpPr txBox="1"/>
            <p:nvPr/>
          </p:nvSpPr>
          <p:spPr>
            <a:xfrm>
              <a:off x="4739646" y="5339603"/>
              <a:ext cx="9508330" cy="7109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투자판단에 대한 참고임을 밝혀드립니다</a:t>
              </a:r>
              <a:r>
                <a:rPr lang="en-US" altLang="ko-KR" sz="3600" b="1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86C86B-9E44-4BC4-9BE4-E158394FFF6C}"/>
                </a:ext>
              </a:extLst>
            </p:cNvPr>
            <p:cNvSpPr txBox="1"/>
            <p:nvPr/>
          </p:nvSpPr>
          <p:spPr>
            <a:xfrm>
              <a:off x="5707850" y="6906384"/>
              <a:ext cx="840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업 빛 투 </a:t>
              </a:r>
              <a:r>
                <a:rPr lang="ko-KR" altLang="en-US" sz="3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가 보장하지 않습니다</a:t>
              </a:r>
              <a:r>
                <a:rPr lang="en-US" altLang="ko-KR" sz="3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  <a:endParaRPr lang="en-US" sz="3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59b30ca06_0_57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38" name="Google Shape;638;gf59b30ca06_0_57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20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639" name="Google Shape;639;gf59b30ca06_0_57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0" name="Google Shape;640;gf59b30ca06_0_57"/>
          <p:cNvSpPr/>
          <p:nvPr/>
        </p:nvSpPr>
        <p:spPr>
          <a:xfrm>
            <a:off x="1792156" y="2148599"/>
            <a:ext cx="15011400" cy="6959400"/>
          </a:xfrm>
          <a:prstGeom prst="rect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641" name="Google Shape;641;gf59b30ca06_0_57"/>
          <p:cNvSpPr/>
          <p:nvPr/>
        </p:nvSpPr>
        <p:spPr>
          <a:xfrm>
            <a:off x="1792156" y="2145802"/>
            <a:ext cx="15011400" cy="798600"/>
          </a:xfrm>
          <a:prstGeom prst="rect">
            <a:avLst/>
          </a:prstGeom>
          <a:solidFill>
            <a:srgbClr val="4B6972"/>
          </a:solidFill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cxnSp>
        <p:nvCxnSpPr>
          <p:cNvPr id="642" name="Google Shape;642;gf59b30ca06_0_57"/>
          <p:cNvCxnSpPr/>
          <p:nvPr/>
        </p:nvCxnSpPr>
        <p:spPr>
          <a:xfrm>
            <a:off x="1792162" y="7405687"/>
            <a:ext cx="15011400" cy="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3" name="Google Shape;643;gf59b30ca06_0_57"/>
          <p:cNvCxnSpPr/>
          <p:nvPr/>
        </p:nvCxnSpPr>
        <p:spPr>
          <a:xfrm>
            <a:off x="1792164" y="5766387"/>
            <a:ext cx="15011400" cy="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4" name="Google Shape;644;gf59b30ca06_0_57"/>
          <p:cNvCxnSpPr/>
          <p:nvPr/>
        </p:nvCxnSpPr>
        <p:spPr>
          <a:xfrm rot="10800000">
            <a:off x="5031656" y="2133175"/>
            <a:ext cx="27600" cy="69663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5" name="Google Shape;645;gf59b30ca06_0_57"/>
          <p:cNvSpPr txBox="1"/>
          <p:nvPr/>
        </p:nvSpPr>
        <p:spPr>
          <a:xfrm>
            <a:off x="2283938" y="2315324"/>
            <a:ext cx="220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전처리</a:t>
            </a:r>
            <a:r>
              <a:rPr lang="en-US" sz="2400" b="1" i="0" u="none" strike="noStrike" cap="none" dirty="0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항목</a:t>
            </a:r>
            <a:endParaRPr sz="2400" b="1" i="0" u="none" strike="noStrike" cap="none" dirty="0">
              <a:solidFill>
                <a:srgbClr val="DEE6E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46" name="Google Shape;646;gf59b30ca06_0_57"/>
          <p:cNvSpPr txBox="1"/>
          <p:nvPr/>
        </p:nvSpPr>
        <p:spPr>
          <a:xfrm>
            <a:off x="2283938" y="3957311"/>
            <a:ext cx="2209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휴장일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장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마감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시간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47" name="Google Shape;647;gf59b30ca06_0_57"/>
          <p:cNvSpPr txBox="1"/>
          <p:nvPr/>
        </p:nvSpPr>
        <p:spPr>
          <a:xfrm>
            <a:off x="5236991" y="3690029"/>
            <a:ext cx="211037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주말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공휴일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48" name="Google Shape;648;gf59b30ca06_0_57"/>
          <p:cNvSpPr txBox="1"/>
          <p:nvPr/>
        </p:nvSpPr>
        <p:spPr>
          <a:xfrm>
            <a:off x="5031646" y="2294849"/>
            <a:ext cx="1177190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전처리</a:t>
            </a:r>
            <a:r>
              <a:rPr lang="en-US" sz="2400" b="1" i="0" u="none" strike="noStrike" cap="none" dirty="0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방법</a:t>
            </a:r>
            <a:endParaRPr sz="2400" b="1" i="0" u="none" strike="noStrike" cap="none" dirty="0">
              <a:solidFill>
                <a:srgbClr val="DEE6E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49" name="Google Shape;649;gf59b30ca06_0_57"/>
          <p:cNvSpPr txBox="1"/>
          <p:nvPr/>
        </p:nvSpPr>
        <p:spPr>
          <a:xfrm>
            <a:off x="7847479" y="3352938"/>
            <a:ext cx="75954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주말 및 공휴일 데이터 수집 후 리스트 생성</a:t>
            </a:r>
            <a:endParaRPr sz="2000" b="0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휴장일 이후 데이터로 날짜 수정</a:t>
            </a:r>
            <a:endParaRPr sz="2000" b="0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0" name="Google Shape;650;gf59b30ca06_0_57"/>
          <p:cNvSpPr txBox="1"/>
          <p:nvPr/>
        </p:nvSpPr>
        <p:spPr>
          <a:xfrm>
            <a:off x="5236991" y="4707922"/>
            <a:ext cx="211037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장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마감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(15:30)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1" name="Google Shape;651;gf59b30ca06_0_57"/>
          <p:cNvSpPr txBox="1"/>
          <p:nvPr/>
        </p:nvSpPr>
        <p:spPr>
          <a:xfrm>
            <a:off x="7847481" y="4559650"/>
            <a:ext cx="8362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미디어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영향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반영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시점을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고려해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오후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3시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업로드된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동영상을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다음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거래일자로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변경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2" name="Google Shape;652;gf59b30ca06_0_57"/>
          <p:cNvSpPr txBox="1"/>
          <p:nvPr/>
        </p:nvSpPr>
        <p:spPr>
          <a:xfrm>
            <a:off x="2283938" y="6385936"/>
            <a:ext cx="2209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변동률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3" name="Google Shape;653;gf59b30ca06_0_57"/>
          <p:cNvSpPr txBox="1"/>
          <p:nvPr/>
        </p:nvSpPr>
        <p:spPr>
          <a:xfrm>
            <a:off x="5171855" y="6385925"/>
            <a:ext cx="224283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상승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/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하락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/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보합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4" name="Google Shape;654;gf59b30ca06_0_57"/>
          <p:cNvSpPr txBox="1"/>
          <p:nvPr/>
        </p:nvSpPr>
        <p:spPr>
          <a:xfrm>
            <a:off x="7847481" y="6155075"/>
            <a:ext cx="8362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전일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대비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종가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변동률이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양수이면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상승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음수이면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하락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0이면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보합으로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판단하여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데이터프레임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내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ud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updown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) column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생성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5" name="Google Shape;655;gf59b30ca06_0_57"/>
          <p:cNvSpPr txBox="1"/>
          <p:nvPr/>
        </p:nvSpPr>
        <p:spPr>
          <a:xfrm>
            <a:off x="2283938" y="8025236"/>
            <a:ext cx="2209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텍스트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전처리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6" name="Google Shape;656;gf59b30ca06_0_57"/>
          <p:cNvSpPr txBox="1"/>
          <p:nvPr/>
        </p:nvSpPr>
        <p:spPr>
          <a:xfrm>
            <a:off x="5236992" y="8052950"/>
            <a:ext cx="211037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형태소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7" name="Google Shape;657;gf59b30ca06_0_57"/>
          <p:cNvSpPr txBox="1"/>
          <p:nvPr/>
        </p:nvSpPr>
        <p:spPr>
          <a:xfrm>
            <a:off x="7847481" y="7563525"/>
            <a:ext cx="8362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텍스트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정제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후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KoNLPy</a:t>
            </a:r>
            <a:r>
              <a:rPr lang="en-US" sz="2000" b="0" i="0" u="none" strike="noStrike" cap="none" dirty="0">
                <a:solidFill>
                  <a:srgbClr val="83A1A9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Okt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형태소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분석기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사용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품사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(POS)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태깅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하여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명사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형용사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추출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불용어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처리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한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글자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단어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제거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8" name="Google Shape;658;gf59b30ca06_0_57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9" name="Google Shape;659;gf59b30ca06_0_57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전처리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기사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유튜브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영상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660" name="Google Shape;660;gf59b30ca06_0_57"/>
          <p:cNvCxnSpPr>
            <a:cxnSpLocks/>
          </p:cNvCxnSpPr>
          <p:nvPr/>
        </p:nvCxnSpPr>
        <p:spPr>
          <a:xfrm flipV="1">
            <a:off x="7543706" y="2944402"/>
            <a:ext cx="0" cy="6173873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7"/>
          <p:cNvSpPr/>
          <p:nvPr/>
        </p:nvSpPr>
        <p:spPr>
          <a:xfrm>
            <a:off x="2199550" y="1812411"/>
            <a:ext cx="15071700" cy="8028273"/>
          </a:xfrm>
          <a:prstGeom prst="rect">
            <a:avLst/>
          </a:prstGeom>
          <a:solidFill>
            <a:srgbClr val="83A1A9">
              <a:alpha val="5254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667" name="Google Shape;667;p17"/>
          <p:cNvSpPr/>
          <p:nvPr/>
        </p:nvSpPr>
        <p:spPr>
          <a:xfrm>
            <a:off x="6015736" y="3482387"/>
            <a:ext cx="7815900" cy="483301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68" name="Google Shape;668;p17"/>
          <p:cNvSpPr/>
          <p:nvPr/>
        </p:nvSpPr>
        <p:spPr>
          <a:xfrm>
            <a:off x="6311107" y="3907366"/>
            <a:ext cx="3160800" cy="17607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 추가 사전</a:t>
            </a:r>
            <a:endParaRPr sz="20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69" name="Google Shape;669;p17"/>
          <p:cNvSpPr/>
          <p:nvPr/>
        </p:nvSpPr>
        <p:spPr>
          <a:xfrm>
            <a:off x="2673618" y="4301836"/>
            <a:ext cx="2496787" cy="1004919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2673618" y="6269752"/>
            <a:ext cx="2496787" cy="1004919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YouTube 스크립트</a:t>
            </a:r>
            <a:endParaRPr sz="17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2673618" y="8397325"/>
            <a:ext cx="2496787" cy="1004919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 데이터</a:t>
            </a:r>
            <a:endParaRPr sz="19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672" name="Google Shape;672;p17"/>
          <p:cNvCxnSpPr/>
          <p:nvPr/>
        </p:nvCxnSpPr>
        <p:spPr>
          <a:xfrm>
            <a:off x="9090919" y="6617441"/>
            <a:ext cx="11361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3" name="Google Shape;673;p17"/>
          <p:cNvSpPr/>
          <p:nvPr/>
        </p:nvSpPr>
        <p:spPr>
          <a:xfrm>
            <a:off x="6316207" y="5818841"/>
            <a:ext cx="3160800" cy="2381950"/>
          </a:xfrm>
          <a:prstGeom prst="rect">
            <a:avLst/>
          </a:prstGeom>
          <a:solidFill>
            <a:srgbClr val="EBEEF0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리뷰 감성 사전</a:t>
            </a:r>
            <a:endParaRPr sz="20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7052690" y="4494732"/>
            <a:ext cx="17661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매일경제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7052690" y="6388665"/>
            <a:ext cx="17661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슈카월드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6355349" y="2046528"/>
            <a:ext cx="31608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업종·종목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이슈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677" name="Google Shape;677;p17"/>
          <p:cNvCxnSpPr>
            <a:stCxn id="670" idx="4"/>
          </p:cNvCxnSpPr>
          <p:nvPr/>
        </p:nvCxnSpPr>
        <p:spPr>
          <a:xfrm>
            <a:off x="5170405" y="6772211"/>
            <a:ext cx="8544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8" name="Google Shape;678;p17"/>
          <p:cNvCxnSpPr>
            <a:stCxn id="671" idx="4"/>
          </p:cNvCxnSpPr>
          <p:nvPr/>
        </p:nvCxnSpPr>
        <p:spPr>
          <a:xfrm>
            <a:off x="5170405" y="8899784"/>
            <a:ext cx="91632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9" name="Google Shape;679;p17"/>
          <p:cNvCxnSpPr/>
          <p:nvPr/>
        </p:nvCxnSpPr>
        <p:spPr>
          <a:xfrm>
            <a:off x="13831675" y="5406683"/>
            <a:ext cx="5016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0" name="Google Shape;680;p17"/>
          <p:cNvSpPr/>
          <p:nvPr/>
        </p:nvSpPr>
        <p:spPr>
          <a:xfrm>
            <a:off x="7052690" y="5062983"/>
            <a:ext cx="17661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아시아경제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7052690" y="6975374"/>
            <a:ext cx="17661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삼프로</a:t>
            </a:r>
            <a:r>
              <a:rPr lang="en-US" altLang="ko-KR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TV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14323071" y="3482386"/>
            <a:ext cx="2320500" cy="5860797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미디어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이슈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&amp;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예측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상승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/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하락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분류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14478070" y="3652625"/>
            <a:ext cx="650700" cy="649200"/>
          </a:xfrm>
          <a:prstGeom prst="ellipse">
            <a:avLst/>
          </a:prstGeom>
          <a:solidFill>
            <a:srgbClr val="283252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</a:t>
            </a:r>
            <a:endParaRPr sz="2300" b="1" i="0" u="none" strike="noStrike" cap="none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8237462" y="8460885"/>
            <a:ext cx="4360800" cy="882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LSTM • 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ARIMA •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FB</a:t>
            </a:r>
            <a:r>
              <a:rPr lang="en-US" sz="19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rophet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• 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RL 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6355349" y="2642430"/>
            <a:ext cx="3160800" cy="11508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19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텍스트</a:t>
            </a:r>
            <a:endParaRPr sz="19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워드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클라우드</a:t>
            </a:r>
            <a:endParaRPr sz="19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686" name="Google Shape;686;p17"/>
          <p:cNvCxnSpPr>
            <a:stCxn id="668" idx="3"/>
          </p:cNvCxnSpPr>
          <p:nvPr/>
        </p:nvCxnSpPr>
        <p:spPr>
          <a:xfrm>
            <a:off x="9471907" y="4787716"/>
            <a:ext cx="793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7" name="Google Shape;687;p17"/>
          <p:cNvSpPr/>
          <p:nvPr/>
        </p:nvSpPr>
        <p:spPr>
          <a:xfrm>
            <a:off x="10238781" y="4365399"/>
            <a:ext cx="3322500" cy="2725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계산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앙상블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모델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Feature로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사용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10319644" y="4457838"/>
            <a:ext cx="650700" cy="649200"/>
          </a:xfrm>
          <a:prstGeom prst="ellipse">
            <a:avLst/>
          </a:prstGeom>
          <a:solidFill>
            <a:srgbClr val="283252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3</a:t>
            </a:r>
            <a:endParaRPr sz="2300" b="1" i="0" u="none" strike="noStrike" cap="none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6146546" y="2921944"/>
            <a:ext cx="650700" cy="649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</a:t>
            </a:r>
            <a:endParaRPr sz="23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14432288" y="8081695"/>
            <a:ext cx="2112600" cy="10050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등락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예측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확률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제공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10226874" y="2699727"/>
            <a:ext cx="3322500" cy="10932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감성 분석 기준</a:t>
            </a:r>
            <a:endParaRPr sz="19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노출</a:t>
            </a:r>
            <a:endParaRPr sz="19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2" name="Google Shape;692;p17"/>
          <p:cNvSpPr/>
          <p:nvPr/>
        </p:nvSpPr>
        <p:spPr>
          <a:xfrm>
            <a:off x="9899211" y="2921944"/>
            <a:ext cx="650700" cy="649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</a:t>
            </a:r>
            <a:endParaRPr sz="23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693" name="Google Shape;693;p17"/>
          <p:cNvCxnSpPr/>
          <p:nvPr/>
        </p:nvCxnSpPr>
        <p:spPr>
          <a:xfrm>
            <a:off x="5170404" y="4804253"/>
            <a:ext cx="8544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4" name="Google Shape;694;p17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5" name="Google Shape;695;p17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21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696" name="Google Shape;696;p17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7" name="Google Shape;697;p17"/>
          <p:cNvSpPr/>
          <p:nvPr/>
        </p:nvSpPr>
        <p:spPr>
          <a:xfrm>
            <a:off x="7571269" y="8584195"/>
            <a:ext cx="650700" cy="649200"/>
          </a:xfrm>
          <a:prstGeom prst="ellipse">
            <a:avLst/>
          </a:prstGeom>
          <a:solidFill>
            <a:srgbClr val="283252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</a:t>
            </a:r>
            <a:endParaRPr sz="2300" b="1" i="0" u="none" strike="noStrike" cap="none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8" name="Google Shape;698;p17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9" name="Google Shape;699;p17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모형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6" name="Google Shape;681;p17">
            <a:extLst>
              <a:ext uri="{FF2B5EF4-FFF2-40B4-BE49-F238E27FC236}">
                <a16:creationId xmlns:a16="http://schemas.microsoft.com/office/drawing/2014/main" id="{431A5F90-0AD7-4E25-A6AE-26FCDA373F15}"/>
              </a:ext>
            </a:extLst>
          </p:cNvPr>
          <p:cNvSpPr/>
          <p:nvPr/>
        </p:nvSpPr>
        <p:spPr>
          <a:xfrm>
            <a:off x="7052690" y="7563772"/>
            <a:ext cx="17661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한국경제</a:t>
            </a:r>
            <a:r>
              <a:rPr lang="en-US" altLang="ko-KR" sz="19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TV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0;p1">
            <a:extLst>
              <a:ext uri="{FF2B5EF4-FFF2-40B4-BE49-F238E27FC236}">
                <a16:creationId xmlns:a16="http://schemas.microsoft.com/office/drawing/2014/main" id="{EADF5529-CB88-4A37-80C9-D0B051C72946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10;p4">
            <a:extLst>
              <a:ext uri="{FF2B5EF4-FFF2-40B4-BE49-F238E27FC236}">
                <a16:creationId xmlns:a16="http://schemas.microsoft.com/office/drawing/2014/main" id="{3A2D9F0D-0E13-4556-A1DE-C08E8770FBBB}"/>
              </a:ext>
            </a:extLst>
          </p:cNvPr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7" name="Google Shape;107;p1">
            <a:extLst>
              <a:ext uri="{FF2B5EF4-FFF2-40B4-BE49-F238E27FC236}">
                <a16:creationId xmlns:a16="http://schemas.microsoft.com/office/drawing/2014/main" id="{FF9F3642-1E02-4CC7-9B1F-6FA92FF11A9C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0" name="Google Shape;207;p4">
            <a:extLst>
              <a:ext uri="{FF2B5EF4-FFF2-40B4-BE49-F238E27FC236}">
                <a16:creationId xmlns:a16="http://schemas.microsoft.com/office/drawing/2014/main" id="{CA65080A-42C5-4FD8-97D8-79BCF37ACE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08;p4">
            <a:extLst>
              <a:ext uri="{FF2B5EF4-FFF2-40B4-BE49-F238E27FC236}">
                <a16:creationId xmlns:a16="http://schemas.microsoft.com/office/drawing/2014/main" id="{4DA007AB-9BC6-49A9-9AFC-812E2B0F7C29}"/>
              </a:ext>
            </a:extLst>
          </p:cNvPr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alt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 분석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2" name="Google Shape;214;p4">
            <a:extLst>
              <a:ext uri="{FF2B5EF4-FFF2-40B4-BE49-F238E27FC236}">
                <a16:creationId xmlns:a16="http://schemas.microsoft.com/office/drawing/2014/main" id="{31E32331-5E1F-482F-8E85-4229EF1632C4}"/>
              </a:ext>
            </a:extLst>
          </p:cNvPr>
          <p:cNvSpPr/>
          <p:nvPr/>
        </p:nvSpPr>
        <p:spPr>
          <a:xfrm>
            <a:off x="2088550" y="458098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Google Shape;215;p4">
            <a:extLst>
              <a:ext uri="{FF2B5EF4-FFF2-40B4-BE49-F238E27FC236}">
                <a16:creationId xmlns:a16="http://schemas.microsoft.com/office/drawing/2014/main" id="{738C5544-ED10-4F9B-9DFD-1974ED85F351}"/>
              </a:ext>
            </a:extLst>
          </p:cNvPr>
          <p:cNvSpPr/>
          <p:nvPr/>
        </p:nvSpPr>
        <p:spPr>
          <a:xfrm>
            <a:off x="2088550" y="524773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D92D54-F023-4825-BDAD-7FD84E7CAF1C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2-1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492E7E-4728-4B04-B9FA-51A54217014A}"/>
              </a:ext>
            </a:extLst>
          </p:cNvPr>
          <p:cNvSpPr txBox="1"/>
          <p:nvPr/>
        </p:nvSpPr>
        <p:spPr>
          <a:xfrm>
            <a:off x="2491450" y="426124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감성사전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391B51-87E8-453C-83DD-1A7C9D50B57D}"/>
              </a:ext>
            </a:extLst>
          </p:cNvPr>
          <p:cNvSpPr txBox="1"/>
          <p:nvPr/>
        </p:nvSpPr>
        <p:spPr>
          <a:xfrm>
            <a:off x="2491450" y="491580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78" name="Google Shape;778;p2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23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779" name="Google Shape;779;p20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0" name="Google Shape;780;p20"/>
          <p:cNvSpPr txBox="1"/>
          <p:nvPr/>
        </p:nvSpPr>
        <p:spPr>
          <a:xfrm>
            <a:off x="184545" y="9828992"/>
            <a:ext cx="1051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BFBFB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양철원, 조수지, 김흥규. (2021). 기업 재무분석을 위한 한국어 감성사전 구축. 한국증권학회지, 50(2), 135-170.</a:t>
            </a:r>
            <a:endParaRPr sz="1400" b="0" i="0" u="none" strike="noStrike" cap="none">
              <a:solidFill>
                <a:srgbClr val="BFBFB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781" name="Google Shape;781;p20"/>
          <p:cNvSpPr txBox="1"/>
          <p:nvPr/>
        </p:nvSpPr>
        <p:spPr>
          <a:xfrm>
            <a:off x="4821125" y="7034679"/>
            <a:ext cx="12831900" cy="180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결국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결함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공허한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과적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극심한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둔화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마이너스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몰수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미완성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배상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부적합한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부정적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부정적인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부주의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불리한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소란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스캔들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실패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악화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약점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약화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여파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연기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우발적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의심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의혹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잘못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저품질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저해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정체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조치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지나친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지독한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지연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질타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차질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초라한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충격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침체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투자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회수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파산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평가절하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하락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해체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혼란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훼손</a:t>
            </a:r>
            <a:endParaRPr sz="2000" b="0" i="0" u="none" strike="noStrike" cap="none" dirty="0">
              <a:solidFill>
                <a:srgbClr val="66666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782" name="Google Shape;7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288" y="2091375"/>
            <a:ext cx="181260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20"/>
          <p:cNvSpPr txBox="1"/>
          <p:nvPr/>
        </p:nvSpPr>
        <p:spPr>
          <a:xfrm>
            <a:off x="4821131" y="5064650"/>
            <a:ext cx="12916800" cy="180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가치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가치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있는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강세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개선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개선된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개선되는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경신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경의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고급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기꺼이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더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좋은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도움이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되는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뛰어나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명성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바닥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본격적인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상승효과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상회한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성공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순조롭게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실현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안정된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완전한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우세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우월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우호적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의심의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여지가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없는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이끄는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이로운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인상적인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장점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적극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적극적으로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정성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중요한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증대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최고점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최선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추진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충분히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충족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해결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호황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확보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활력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활성화</a:t>
            </a:r>
            <a:endParaRPr sz="2000" b="0" i="0" u="none" strike="noStrike" cap="none" dirty="0">
              <a:solidFill>
                <a:srgbClr val="66666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784" name="Google Shape;78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0325" y="7673675"/>
            <a:ext cx="2918225" cy="6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1650" y="5746938"/>
            <a:ext cx="3155563" cy="6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20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87" name="Google Shape;787;p20"/>
          <p:cNvSpPr txBox="1"/>
          <p:nvPr/>
        </p:nvSpPr>
        <p:spPr>
          <a:xfrm>
            <a:off x="1191325" y="1113425"/>
            <a:ext cx="1541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</a:t>
            </a:r>
            <a:r>
              <a:rPr lang="en-US" sz="2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</a:t>
            </a:r>
            <a:r>
              <a:rPr lang="en-US" sz="2000" b="1" i="0" u="sng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KOrean</a:t>
            </a:r>
            <a:r>
              <a:rPr lang="en-US" sz="2000" b="1" i="0" u="sng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1" i="0" u="sng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SEntiment</a:t>
            </a:r>
            <a:r>
              <a:rPr lang="en-US" sz="2000" b="1" i="0" u="sng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Lexicon for Finance</a:t>
            </a:r>
            <a:r>
              <a:rPr lang="en-US" sz="2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)</a:t>
            </a:r>
            <a:r>
              <a:rPr lang="en-US" sz="29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기업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재무분석을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위한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한국어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endParaRPr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2375506" y="5255950"/>
            <a:ext cx="3809200" cy="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9"/>
          <p:cNvSpPr/>
          <p:nvPr/>
        </p:nvSpPr>
        <p:spPr>
          <a:xfrm>
            <a:off x="11709475" y="3676650"/>
            <a:ext cx="6472800" cy="5105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733" name="Google Shape;73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105400" y="4801035"/>
            <a:ext cx="4098900" cy="3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1556546" y="5609017"/>
            <a:ext cx="4443250" cy="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9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38" name="Google Shape;738;p19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24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739" name="Google Shape;739;p19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0" name="Google Shape;74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5047" y="2087588"/>
            <a:ext cx="5841666" cy="83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3773" y="3808462"/>
            <a:ext cx="4399852" cy="53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4621" y="4732266"/>
            <a:ext cx="4447164" cy="180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4621" y="6748331"/>
            <a:ext cx="4419004" cy="195275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9"/>
          <p:cNvSpPr txBox="1"/>
          <p:nvPr/>
        </p:nvSpPr>
        <p:spPr>
          <a:xfrm>
            <a:off x="6459178" y="2216552"/>
            <a:ext cx="545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E5E6EA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 제작 과정</a:t>
            </a:r>
            <a:endParaRPr sz="3000" b="1" i="0" u="none" strike="noStrike" cap="none">
              <a:solidFill>
                <a:srgbClr val="E5E6EA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45" name="Google Shape;745;p19"/>
          <p:cNvSpPr txBox="1"/>
          <p:nvPr/>
        </p:nvSpPr>
        <p:spPr>
          <a:xfrm>
            <a:off x="1351049" y="3851725"/>
            <a:ext cx="3813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1) 주가 등락 기준 Labeling</a:t>
            </a:r>
            <a:endParaRPr sz="2300" b="1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46" name="Google Shape;746;p19"/>
          <p:cNvSpPr txBox="1"/>
          <p:nvPr/>
        </p:nvSpPr>
        <p:spPr>
          <a:xfrm>
            <a:off x="1301409" y="5086304"/>
            <a:ext cx="3999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종목별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변동률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기준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상위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n%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거래일에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해당하는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기사들에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긍정‧부정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라벨링</a:t>
            </a:r>
            <a:endParaRPr sz="2200" b="1" i="0" u="none" strike="noStrike" cap="none" dirty="0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47" name="Google Shape;747;p19"/>
          <p:cNvSpPr txBox="1"/>
          <p:nvPr/>
        </p:nvSpPr>
        <p:spPr>
          <a:xfrm>
            <a:off x="1408449" y="7524589"/>
            <a:ext cx="399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 예측 정확도 50% 미만</a:t>
            </a:r>
            <a:endParaRPr sz="20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748" name="Google Shape;74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1841" y="3808450"/>
            <a:ext cx="5821234" cy="5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1400" y="4732275"/>
            <a:ext cx="5821234" cy="18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81400" y="6730850"/>
            <a:ext cx="5821234" cy="19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9"/>
          <p:cNvSpPr txBox="1"/>
          <p:nvPr/>
        </p:nvSpPr>
        <p:spPr>
          <a:xfrm>
            <a:off x="6032651" y="3851725"/>
            <a:ext cx="4608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2)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기존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주식‧재무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이용</a:t>
            </a:r>
            <a:endParaRPr sz="23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52" name="Google Shape;752;p19"/>
          <p:cNvSpPr txBox="1"/>
          <p:nvPr/>
        </p:nvSpPr>
        <p:spPr>
          <a:xfrm>
            <a:off x="5807875" y="4833750"/>
            <a:ext cx="58416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KOSELF(기업 재무분석 한국어 감성사전) </a:t>
            </a:r>
            <a:endParaRPr sz="20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수록 어휘 사용 시 감성점수 결과가 나오지 않음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 수록 어휘 기준 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단어 유사도 분석을 통해 어휘 확장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53" name="Google Shape;753;p19"/>
          <p:cNvSpPr txBox="1"/>
          <p:nvPr/>
        </p:nvSpPr>
        <p:spPr>
          <a:xfrm>
            <a:off x="6108767" y="6880691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 주가 예측 정확도 50% 미만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54" name="Google Shape;754;p19"/>
          <p:cNvSpPr txBox="1"/>
          <p:nvPr/>
        </p:nvSpPr>
        <p:spPr>
          <a:xfrm>
            <a:off x="184545" y="9828992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BFBFB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양철원, 조수지, 김흥규. (2021). 기업 재무분석을 위한 한국어 감성사전 구축. 한국증권학회지, 50(2), 135-170.</a:t>
            </a:r>
            <a:endParaRPr sz="1400" b="0" i="0" u="none" strike="noStrike" cap="none">
              <a:solidFill>
                <a:srgbClr val="BFBFB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Calibri"/>
              <a:sym typeface="Calibri"/>
            </a:endParaRPr>
          </a:p>
        </p:txBody>
      </p:sp>
      <p:pic>
        <p:nvPicPr>
          <p:cNvPr id="755" name="Google Shape;75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61687" y="3808450"/>
            <a:ext cx="6184564" cy="5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43327" y="4732275"/>
            <a:ext cx="6184564" cy="18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43325" y="6710450"/>
            <a:ext cx="6184564" cy="1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9"/>
          <p:cNvSpPr txBox="1"/>
          <p:nvPr/>
        </p:nvSpPr>
        <p:spPr>
          <a:xfrm>
            <a:off x="12126350" y="3883025"/>
            <a:ext cx="5919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3) 긍부정 감성점수를 앙상블 피처로 사용</a:t>
            </a:r>
            <a:endParaRPr sz="2300" b="1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59" name="Google Shape;759;p19"/>
          <p:cNvSpPr txBox="1"/>
          <p:nvPr/>
        </p:nvSpPr>
        <p:spPr>
          <a:xfrm>
            <a:off x="12156953" y="4971825"/>
            <a:ext cx="54534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긍부정 라벨 판단을 위한 인코딩(5인)</a:t>
            </a:r>
            <a:endParaRPr sz="22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300" b="1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838B"/>
              </a:buClr>
              <a:buSzPts val="2200"/>
              <a:buFont typeface="Arial"/>
              <a:buChar char="●"/>
            </a:pPr>
            <a:r>
              <a:rPr lang="en-US" sz="2200" b="0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제목(title)만 이용</a:t>
            </a:r>
            <a:endParaRPr sz="2200" b="0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838B"/>
              </a:buClr>
              <a:buSzPts val="2200"/>
              <a:buFont typeface="Arial"/>
              <a:buChar char="●"/>
            </a:pPr>
            <a:r>
              <a:rPr lang="en-US" sz="2200" b="0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본문(text)만 이용</a:t>
            </a:r>
            <a:endParaRPr sz="2200" b="0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12130154" y="6936479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 및 유사 어휘 추가 사전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1" name="Google Shape;761;p19"/>
          <p:cNvSpPr txBox="1"/>
          <p:nvPr/>
        </p:nvSpPr>
        <p:spPr>
          <a:xfrm>
            <a:off x="6202107" y="7736074"/>
            <a:ext cx="463622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Facebook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FastText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사전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학습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단어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추가</a:t>
            </a:r>
            <a:endParaRPr sz="18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단어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추가</a:t>
            </a:r>
            <a:endParaRPr sz="18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2" name="Google Shape;762;p19"/>
          <p:cNvSpPr txBox="1"/>
          <p:nvPr/>
        </p:nvSpPr>
        <p:spPr>
          <a:xfrm>
            <a:off x="6104964" y="7343699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추가 사전 주가 예측 정확도 50% 수준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3" name="Google Shape;763;p19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4" name="Google Shape;764;p19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제작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5" name="Google Shape;765;p19"/>
          <p:cNvSpPr txBox="1"/>
          <p:nvPr/>
        </p:nvSpPr>
        <p:spPr>
          <a:xfrm>
            <a:off x="12130091" y="7644154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제목 단어 중 처음 만난 단어 판단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6" name="Google Shape;766;p19"/>
          <p:cNvSpPr txBox="1"/>
          <p:nvPr/>
        </p:nvSpPr>
        <p:spPr>
          <a:xfrm>
            <a:off x="12852154" y="7253679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제목 정확도 0.7   본문 정확도 0.72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7" name="Google Shape;767;p19"/>
          <p:cNvSpPr txBox="1"/>
          <p:nvPr/>
        </p:nvSpPr>
        <p:spPr>
          <a:xfrm>
            <a:off x="12852091" y="7961354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제목 정확도 0.3   본문 정확도 0.28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768" name="Google Shape;768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14264528" y="3316921"/>
            <a:ext cx="102000" cy="1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9106081" y="3316921"/>
            <a:ext cx="102000" cy="1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3719033" y="3316921"/>
            <a:ext cx="102000" cy="1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3075" y="3364585"/>
            <a:ext cx="10515600" cy="52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21"/>
          <p:cNvGrpSpPr/>
          <p:nvPr/>
        </p:nvGrpSpPr>
        <p:grpSpPr>
          <a:xfrm>
            <a:off x="10159311" y="6864487"/>
            <a:ext cx="7813856" cy="3036443"/>
            <a:chOff x="2841695" y="3443286"/>
            <a:chExt cx="1401111" cy="1203696"/>
          </a:xfrm>
        </p:grpSpPr>
        <p:pic>
          <p:nvPicPr>
            <p:cNvPr id="793" name="Google Shape;793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41695" y="3443286"/>
              <a:ext cx="1401111" cy="1203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43600" y="3443287"/>
              <a:ext cx="1399206" cy="285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5" name="Google Shape;79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300" y="1769949"/>
            <a:ext cx="9052626" cy="81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10426" y="1769949"/>
            <a:ext cx="7862947" cy="4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1"/>
          <p:cNvSpPr txBox="1"/>
          <p:nvPr/>
        </p:nvSpPr>
        <p:spPr>
          <a:xfrm>
            <a:off x="10229800" y="7392450"/>
            <a:ext cx="7624200" cy="2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125" tIns="190125" rIns="190125" bIns="190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1. FastText 한글 모델 단어 중 KOSELF 단어와 유사도 비교 </a:t>
            </a:r>
            <a:b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 </a:t>
            </a:r>
            <a:r>
              <a:rPr lang="en-US" sz="21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→</a:t>
            </a: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100" b="1" i="0" u="none" strike="noStrike" cap="none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높은 단어 상위 각 10개</a:t>
            </a: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를 추가 감성사전 ver1.0 구축</a:t>
            </a:r>
            <a:endParaRPr sz="21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2. 크롤링 뉴스 데이터 안의 단어와 KOSELF 단어의 유사도</a:t>
            </a:r>
            <a:endParaRPr sz="21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 </a:t>
            </a:r>
            <a:r>
              <a:rPr lang="en-US" sz="21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→</a:t>
            </a: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100" b="1" i="0" u="none" strike="noStrike" cap="none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유사도</a:t>
            </a:r>
            <a:r>
              <a:rPr lang="en-US" sz="2100" b="1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</a:t>
            </a:r>
            <a:r>
              <a:rPr lang="en-US" sz="2100" b="1" i="0" u="none" strike="noStrike" cap="none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0.5인 단어</a:t>
            </a: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를 추가 종목별 감성사전 ver1.0 구축</a:t>
            </a:r>
            <a:endParaRPr sz="21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99" name="Google Shape;799;p21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800" name="Google Shape;800;p21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1" name="Google Shape;801;p2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25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02" name="Google Shape;802;p21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03" name="Google Shape;803;p21"/>
          <p:cNvSpPr txBox="1"/>
          <p:nvPr/>
        </p:nvSpPr>
        <p:spPr>
          <a:xfrm>
            <a:off x="1191325" y="1113425"/>
            <a:ext cx="17137801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기존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사전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이용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감성사전의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어휘와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기사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토큰화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단어들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간의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유사도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확인</a:t>
            </a:r>
            <a:endParaRPr sz="26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325" y="2427750"/>
            <a:ext cx="16583025" cy="7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22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감성</a:t>
            </a:r>
            <a:r>
              <a:rPr lang="en-US" sz="40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12" name="Google Shape;812;p22"/>
          <p:cNvSpPr txBox="1"/>
          <p:nvPr/>
        </p:nvSpPr>
        <p:spPr>
          <a:xfrm>
            <a:off x="1191325" y="1113425"/>
            <a:ext cx="17137801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계산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후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앙상블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피처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사용</a:t>
            </a:r>
            <a:endParaRPr sz="26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13" name="Google Shape;813;p22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14" name="Google Shape;814;p22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26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815" name="Google Shape;815;p22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373;p8">
            <a:extLst>
              <a:ext uri="{FF2B5EF4-FFF2-40B4-BE49-F238E27FC236}">
                <a16:creationId xmlns:a16="http://schemas.microsoft.com/office/drawing/2014/main" id="{DCFF366A-3BEA-4798-BCF2-FEE526CF9281}"/>
              </a:ext>
            </a:extLst>
          </p:cNvPr>
          <p:cNvSpPr txBox="1"/>
          <p:nvPr/>
        </p:nvSpPr>
        <p:spPr>
          <a:xfrm>
            <a:off x="1327374" y="1676856"/>
            <a:ext cx="1545113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 계산의 정확도 확인을 위해 팀원 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인 개별 감성 라벨 인코딩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제목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본문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)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후 다수결 방식으로 최종 </a:t>
            </a:r>
            <a:r>
              <a:rPr lang="ko-KR" alt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라벨링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615" y="3581450"/>
            <a:ext cx="9257960" cy="48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775" y="3581450"/>
            <a:ext cx="9257960" cy="1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3"/>
          <p:cNvSpPr txBox="1"/>
          <p:nvPr/>
        </p:nvSpPr>
        <p:spPr>
          <a:xfrm>
            <a:off x="1819595" y="2705062"/>
            <a:ext cx="808431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뉴스심리지수</a:t>
            </a:r>
            <a:r>
              <a:rPr lang="en-US" sz="28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(NSI, News Sentiment Index)</a:t>
            </a:r>
            <a:endParaRPr sz="28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23" name="Google Shape;823;p23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24" name="Google Shape;824;p23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27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825" name="Google Shape;825;p23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6" name="Google Shape;826;p23"/>
          <p:cNvSpPr txBox="1"/>
          <p:nvPr/>
        </p:nvSpPr>
        <p:spPr>
          <a:xfrm>
            <a:off x="1650273" y="4158525"/>
            <a:ext cx="8722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인터넷 경제뉴스 데이터를 문장 단위의 긍정, 부정, 중립 감성으로 분류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긍정과 부정 문장의 차이를 아래 산식에 따라 지수화한 것 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827" name="Google Shape;827;p23"/>
          <p:cNvGrpSpPr/>
          <p:nvPr/>
        </p:nvGrpSpPr>
        <p:grpSpPr>
          <a:xfrm>
            <a:off x="2340625" y="5397846"/>
            <a:ext cx="7293742" cy="1270286"/>
            <a:chOff x="3483625" y="4940646"/>
            <a:chExt cx="7293742" cy="1270286"/>
          </a:xfrm>
        </p:grpSpPr>
        <p:sp>
          <p:nvSpPr>
            <p:cNvPr id="828" name="Google Shape;828;p23"/>
            <p:cNvSpPr txBox="1"/>
            <p:nvPr/>
          </p:nvSpPr>
          <p:spPr>
            <a:xfrm>
              <a:off x="3483625" y="5457950"/>
              <a:ext cx="13992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NSI = </a:t>
              </a:r>
              <a:endParaRPr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829" name="Google Shape;829;p23"/>
            <p:cNvSpPr txBox="1"/>
            <p:nvPr/>
          </p:nvSpPr>
          <p:spPr>
            <a:xfrm>
              <a:off x="4537150" y="4940646"/>
              <a:ext cx="6014400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기간내 긍정문장 수 </a:t>
              </a:r>
              <a:r>
                <a:rPr lang="en-US" sz="3000" b="1" i="0" u="none" strike="noStrike" cap="none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-</a:t>
              </a:r>
              <a:r>
                <a:rPr lang="en-US" sz="2000" b="1" i="0" u="none" strike="noStrike" cap="none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부정문장 수</a:t>
              </a:r>
              <a:endParaRPr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830" name="Google Shape;830;p23"/>
            <p:cNvSpPr txBox="1"/>
            <p:nvPr/>
          </p:nvSpPr>
          <p:spPr>
            <a:xfrm>
              <a:off x="4537138" y="5656975"/>
              <a:ext cx="60144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기간내 긍정문장 수 + 부정문장 수</a:t>
              </a:r>
              <a:endParaRPr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831" name="Google Shape;831;p23"/>
            <p:cNvCxnSpPr/>
            <p:nvPr/>
          </p:nvCxnSpPr>
          <p:spPr>
            <a:xfrm rot="10800000">
              <a:off x="4566787" y="5641824"/>
              <a:ext cx="3930000" cy="20700"/>
            </a:xfrm>
            <a:prstGeom prst="straightConnector1">
              <a:avLst/>
            </a:prstGeom>
            <a:noFill/>
            <a:ln w="19050" cap="flat" cmpd="sng">
              <a:solidFill>
                <a:srgbClr val="4B697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2" name="Google Shape;832;p23"/>
            <p:cNvSpPr txBox="1"/>
            <p:nvPr/>
          </p:nvSpPr>
          <p:spPr>
            <a:xfrm>
              <a:off x="8634467" y="5334089"/>
              <a:ext cx="21429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x 100 + 100</a:t>
              </a:r>
              <a:endParaRPr sz="20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833" name="Google Shape;833;p23"/>
          <p:cNvSpPr txBox="1"/>
          <p:nvPr/>
        </p:nvSpPr>
        <p:spPr>
          <a:xfrm>
            <a:off x="1614387" y="7422088"/>
            <a:ext cx="8920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100을 초과하면 긍정문장이, 100 미만이면 부정문장이 더 많음을 의미함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34" name="Google Shape;834;p23"/>
          <p:cNvSpPr txBox="1"/>
          <p:nvPr/>
        </p:nvSpPr>
        <p:spPr>
          <a:xfrm>
            <a:off x="184545" y="9828992"/>
            <a:ext cx="1051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한국은행 경제통계국 통계기획팀 통계연구반 2021. 3. 31. https://ecos.bok.or.kr/nsi/NSICtl.jsp</a:t>
            </a:r>
            <a:endParaRPr sz="1400" b="0" i="0" u="none" strike="noStrike" cap="none">
              <a:solidFill>
                <a:srgbClr val="DEE6E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835" name="Google Shape;835;p23"/>
          <p:cNvPicPr preferRelativeResize="0"/>
          <p:nvPr/>
        </p:nvPicPr>
        <p:blipFill rotWithShape="1">
          <a:blip r:embed="rId5">
            <a:alphaModFix/>
          </a:blip>
          <a:srcRect b="33457"/>
          <a:stretch/>
        </p:blipFill>
        <p:spPr>
          <a:xfrm>
            <a:off x="11013275" y="3528788"/>
            <a:ext cx="6648450" cy="493754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23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감성 </a:t>
            </a:r>
            <a:r>
              <a:rPr lang="en-US" sz="40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37" name="Google Shape;837;p23"/>
          <p:cNvSpPr txBox="1"/>
          <p:nvPr/>
        </p:nvSpPr>
        <p:spPr>
          <a:xfrm>
            <a:off x="1191325" y="1111725"/>
            <a:ext cx="1713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 </a:t>
            </a:r>
            <a:r>
              <a:rPr lang="en-US" sz="3200" b="1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뉴스심리지수 NSI </a:t>
            </a:r>
            <a:endParaRPr sz="2800" b="1" i="0" u="none" strike="noStrike" cap="none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3" name="Google Shape;373;p8">
            <a:extLst>
              <a:ext uri="{FF2B5EF4-FFF2-40B4-BE49-F238E27FC236}">
                <a16:creationId xmlns:a16="http://schemas.microsoft.com/office/drawing/2014/main" id="{3A22D442-C3A4-4F8A-A0E0-91327783FA2A}"/>
              </a:ext>
            </a:extLst>
          </p:cNvPr>
          <p:cNvSpPr txBox="1"/>
          <p:nvPr/>
        </p:nvSpPr>
        <p:spPr>
          <a:xfrm>
            <a:off x="1327374" y="1676856"/>
            <a:ext cx="1545113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한국은행 경제통계국에서 개발한 뉴스심리지수를 추가적인 감성점수 계산에 사용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049" y="4524563"/>
            <a:ext cx="4412875" cy="548034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25"/>
          <p:cNvSpPr/>
          <p:nvPr/>
        </p:nvSpPr>
        <p:spPr>
          <a:xfrm>
            <a:off x="2589600" y="2118525"/>
            <a:ext cx="13624200" cy="2110800"/>
          </a:xfrm>
          <a:prstGeom prst="rect">
            <a:avLst/>
          </a:prstGeom>
          <a:noFill/>
          <a:ln w="28575" cap="flat" cmpd="sng">
            <a:solidFill>
              <a:srgbClr val="83A1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845" name="Google Shape;845;p25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46" name="Google Shape;846;p25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28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47" name="Google Shape;847;p25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8" name="Google Shape;84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90575" y="4680351"/>
            <a:ext cx="7657668" cy="2431287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25"/>
          <p:cNvSpPr txBox="1"/>
          <p:nvPr/>
        </p:nvSpPr>
        <p:spPr>
          <a:xfrm>
            <a:off x="3888275" y="2874888"/>
            <a:ext cx="1124010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52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자동 생성</a:t>
            </a:r>
            <a:r>
              <a:rPr lang="en-US" sz="2000" b="1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된 스크립트</a:t>
            </a:r>
            <a:r>
              <a:rPr lang="en-US" sz="2000" b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</a:t>
            </a:r>
            <a:r>
              <a:rPr lang="en-US" sz="2000" b="1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의성어, 특수문자, 반복되는 의미없는 단어 등 삭제</a:t>
            </a:r>
            <a:endParaRPr sz="2000" b="1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52"/>
              </a:buClr>
              <a:buSzPts val="2000"/>
              <a:buFont typeface="Arial"/>
              <a:buAutoNum type="arabicPeriod"/>
            </a:pPr>
            <a:r>
              <a:rPr lang="en-US" sz="2000" b="1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기존 뉴스데이터에서 사용하던 불용어 사전을 통해 불용어를 삭제</a:t>
            </a:r>
            <a:endParaRPr sz="2000" b="1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토큰화를 진행한 후에 단어 길이가 1 이하인 단어 삭제</a:t>
            </a:r>
            <a:endParaRPr sz="2000" b="1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850" name="Google Shape;85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6850" y="4519037"/>
            <a:ext cx="4412885" cy="5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5"/>
          <p:cNvPicPr preferRelativeResize="0"/>
          <p:nvPr/>
        </p:nvPicPr>
        <p:blipFill rotWithShape="1">
          <a:blip r:embed="rId6">
            <a:alphaModFix/>
          </a:blip>
          <a:srcRect b="9280"/>
          <a:stretch/>
        </p:blipFill>
        <p:spPr>
          <a:xfrm>
            <a:off x="9277974" y="7618837"/>
            <a:ext cx="7657675" cy="24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5"/>
          <p:cNvSpPr txBox="1"/>
          <p:nvPr/>
        </p:nvSpPr>
        <p:spPr>
          <a:xfrm>
            <a:off x="9266775" y="4389688"/>
            <a:ext cx="4103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수작업으로 의미 없는 단어 삭제</a:t>
            </a:r>
            <a:endParaRPr sz="2000" b="1" i="0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853" name="Google Shape;853;p25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감성 </a:t>
            </a:r>
            <a:r>
              <a:rPr lang="en-US" sz="40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54" name="Google Shape;854;p25"/>
          <p:cNvSpPr txBox="1"/>
          <p:nvPr/>
        </p:nvSpPr>
        <p:spPr>
          <a:xfrm>
            <a:off x="5806950" y="9395825"/>
            <a:ext cx="3443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맞춤법이 맞지 않는 단어와 </a:t>
            </a:r>
            <a:endParaRPr sz="1800" b="1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[음악]과 같은 의성어가 많음</a:t>
            </a:r>
            <a:endParaRPr sz="1800" b="1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55" name="Google Shape;855;p25"/>
          <p:cNvSpPr txBox="1"/>
          <p:nvPr/>
        </p:nvSpPr>
        <p:spPr>
          <a:xfrm>
            <a:off x="9266775" y="7256300"/>
            <a:ext cx="80493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토큰화 진행 후 불용어 사전 이용 및 단어 길이 1 이하 단어 삭제</a:t>
            </a:r>
            <a:endParaRPr sz="2000" b="1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856" name="Google Shape;856;p25"/>
          <p:cNvSpPr txBox="1"/>
          <p:nvPr/>
        </p:nvSpPr>
        <p:spPr>
          <a:xfrm>
            <a:off x="3150200" y="2310813"/>
            <a:ext cx="91287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STT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구현이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완벽하지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않아서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잘못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입력된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단어들이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많이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분포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57" name="Google Shape;857;p25"/>
          <p:cNvSpPr/>
          <p:nvPr/>
        </p:nvSpPr>
        <p:spPr>
          <a:xfrm>
            <a:off x="8753575" y="4408375"/>
            <a:ext cx="524400" cy="523200"/>
          </a:xfrm>
          <a:prstGeom prst="ellipse">
            <a:avLst/>
          </a:prstGeom>
          <a:solidFill>
            <a:srgbClr val="283252"/>
          </a:solidFill>
          <a:ln w="9525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58" name="Google Shape;858;p25"/>
          <p:cNvSpPr/>
          <p:nvPr/>
        </p:nvSpPr>
        <p:spPr>
          <a:xfrm>
            <a:off x="8753575" y="7241000"/>
            <a:ext cx="524400" cy="523200"/>
          </a:xfrm>
          <a:prstGeom prst="ellipse">
            <a:avLst/>
          </a:prstGeom>
          <a:solidFill>
            <a:srgbClr val="283252"/>
          </a:solidFill>
          <a:ln w="9525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sz="2000" b="1" i="0" u="none" strike="noStrike" cap="none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59" name="Google Shape;859;p25"/>
          <p:cNvSpPr txBox="1"/>
          <p:nvPr/>
        </p:nvSpPr>
        <p:spPr>
          <a:xfrm>
            <a:off x="1191325" y="1111725"/>
            <a:ext cx="1713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스크립트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유튜브에서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제공되는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STT(Speech-To-Text)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스크립트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endParaRPr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6"/>
          <p:cNvSpPr/>
          <p:nvPr/>
        </p:nvSpPr>
        <p:spPr>
          <a:xfrm>
            <a:off x="1008100" y="2041600"/>
            <a:ext cx="8136900" cy="3545700"/>
          </a:xfrm>
          <a:prstGeom prst="rect">
            <a:avLst/>
          </a:prstGeom>
          <a:noFill/>
          <a:ln w="28575" cap="flat" cmpd="sng">
            <a:solidFill>
              <a:srgbClr val="83A1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865" name="Google Shape;865;p26"/>
          <p:cNvSpPr/>
          <p:nvPr/>
        </p:nvSpPr>
        <p:spPr>
          <a:xfrm>
            <a:off x="1008025" y="5976088"/>
            <a:ext cx="8136900" cy="3965700"/>
          </a:xfrm>
          <a:prstGeom prst="rect">
            <a:avLst/>
          </a:prstGeom>
          <a:noFill/>
          <a:ln w="28575" cap="flat" cmpd="sng">
            <a:solidFill>
              <a:srgbClr val="83A1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866" name="Google Shape;866;p26"/>
          <p:cNvSpPr/>
          <p:nvPr/>
        </p:nvSpPr>
        <p:spPr>
          <a:xfrm>
            <a:off x="1389475" y="6974775"/>
            <a:ext cx="7218900" cy="91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867" name="Google Shape;86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050" y="1987875"/>
            <a:ext cx="8171175" cy="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050" y="5888575"/>
            <a:ext cx="8171164" cy="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26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70" name="Google Shape;870;p26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29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71" name="Google Shape;871;p26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2" name="Google Shape;872;p26"/>
          <p:cNvPicPr preferRelativeResize="0"/>
          <p:nvPr/>
        </p:nvPicPr>
        <p:blipFill rotWithShape="1">
          <a:blip r:embed="rId4">
            <a:alphaModFix/>
          </a:blip>
          <a:srcRect t="52772" r="26696"/>
          <a:stretch/>
        </p:blipFill>
        <p:spPr>
          <a:xfrm>
            <a:off x="10731425" y="2051600"/>
            <a:ext cx="7513375" cy="15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6"/>
          <p:cNvPicPr preferRelativeResize="0"/>
          <p:nvPr/>
        </p:nvPicPr>
        <p:blipFill rotWithShape="1">
          <a:blip r:embed="rId5">
            <a:alphaModFix/>
          </a:blip>
          <a:srcRect t="65383" r="22215"/>
          <a:stretch/>
        </p:blipFill>
        <p:spPr>
          <a:xfrm>
            <a:off x="10731425" y="3871600"/>
            <a:ext cx="7513375" cy="17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50975" y="4525600"/>
            <a:ext cx="3935284" cy="98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5" name="Google Shape;875;p26"/>
          <p:cNvCxnSpPr>
            <a:stCxn id="876" idx="3"/>
            <a:endCxn id="872" idx="1"/>
          </p:cNvCxnSpPr>
          <p:nvPr/>
        </p:nvCxnSpPr>
        <p:spPr>
          <a:xfrm flipV="1">
            <a:off x="8290675" y="2811788"/>
            <a:ext cx="2440750" cy="251140"/>
          </a:xfrm>
          <a:prstGeom prst="straightConnector1">
            <a:avLst/>
          </a:prstGeom>
          <a:noFill/>
          <a:ln w="38100" cap="flat" cmpd="sng">
            <a:solidFill>
              <a:srgbClr val="83A1A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7" name="Google Shape;877;p26"/>
          <p:cNvCxnSpPr>
            <a:stCxn id="878" idx="3"/>
            <a:endCxn id="873" idx="1"/>
          </p:cNvCxnSpPr>
          <p:nvPr/>
        </p:nvCxnSpPr>
        <p:spPr>
          <a:xfrm>
            <a:off x="8290675" y="3767158"/>
            <a:ext cx="2440750" cy="962742"/>
          </a:xfrm>
          <a:prstGeom prst="straightConnector1">
            <a:avLst/>
          </a:prstGeom>
          <a:noFill/>
          <a:ln w="38100" cap="flat" cmpd="sng">
            <a:solidFill>
              <a:srgbClr val="83A1A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79" name="Google Shape;879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25300" y="6351724"/>
            <a:ext cx="3530411" cy="10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25300" y="8004220"/>
            <a:ext cx="3726935" cy="107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1" name="Google Shape;881;p26"/>
          <p:cNvCxnSpPr>
            <a:stCxn id="882" idx="3"/>
            <a:endCxn id="879" idx="1"/>
          </p:cNvCxnSpPr>
          <p:nvPr/>
        </p:nvCxnSpPr>
        <p:spPr>
          <a:xfrm flipV="1">
            <a:off x="8607475" y="6889749"/>
            <a:ext cx="1817825" cy="569525"/>
          </a:xfrm>
          <a:prstGeom prst="straightConnector1">
            <a:avLst/>
          </a:prstGeom>
          <a:noFill/>
          <a:ln w="38100" cap="flat" cmpd="sng">
            <a:solidFill>
              <a:srgbClr val="4B697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3" name="Google Shape;883;p26"/>
          <p:cNvCxnSpPr>
            <a:endCxn id="880" idx="1"/>
          </p:cNvCxnSpPr>
          <p:nvPr/>
        </p:nvCxnSpPr>
        <p:spPr>
          <a:xfrm>
            <a:off x="8306700" y="8229945"/>
            <a:ext cx="2118600" cy="312300"/>
          </a:xfrm>
          <a:prstGeom prst="straightConnector1">
            <a:avLst/>
          </a:prstGeom>
          <a:noFill/>
          <a:ln w="38100" cap="flat" cmpd="sng">
            <a:solidFill>
              <a:srgbClr val="4B697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84" name="Google Shape;884;p26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감성</a:t>
            </a:r>
            <a:r>
              <a:rPr lang="en-US" sz="40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885" name="Google Shape;885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29863" y="6781338"/>
            <a:ext cx="5114925" cy="176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p26"/>
          <p:cNvCxnSpPr/>
          <p:nvPr/>
        </p:nvCxnSpPr>
        <p:spPr>
          <a:xfrm>
            <a:off x="11753850" y="7124700"/>
            <a:ext cx="1333500" cy="209700"/>
          </a:xfrm>
          <a:prstGeom prst="straightConnector1">
            <a:avLst/>
          </a:prstGeom>
          <a:noFill/>
          <a:ln w="38100" cap="flat" cmpd="sng">
            <a:solidFill>
              <a:srgbClr val="4B697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7" name="Google Shape;887;p26"/>
          <p:cNvCxnSpPr/>
          <p:nvPr/>
        </p:nvCxnSpPr>
        <p:spPr>
          <a:xfrm rot="10800000" flipH="1">
            <a:off x="11906250" y="8439150"/>
            <a:ext cx="1181100" cy="304800"/>
          </a:xfrm>
          <a:prstGeom prst="straightConnector1">
            <a:avLst/>
          </a:prstGeom>
          <a:noFill/>
          <a:ln w="38100" cap="flat" cmpd="sng">
            <a:solidFill>
              <a:srgbClr val="4B697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88" name="Google Shape;888;p26"/>
          <p:cNvSpPr txBox="1"/>
          <p:nvPr/>
        </p:nvSpPr>
        <p:spPr>
          <a:xfrm>
            <a:off x="1240225" y="2160813"/>
            <a:ext cx="6290100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100"/>
              <a:buFont typeface="Roboto"/>
              <a:buAutoNum type="arabicPeriod"/>
            </a:pPr>
            <a:r>
              <a:rPr lang="en-US" sz="2100" b="1" i="0" u="none" strike="noStrike" cap="none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기존의 감성 사전 패키지를 통해 라벨링을 진행</a:t>
            </a:r>
            <a:endParaRPr sz="2000" b="0" i="0" u="none" strike="noStrike" cap="none">
              <a:solidFill>
                <a:srgbClr val="1F3864"/>
              </a:solidFill>
              <a:highlight>
                <a:srgbClr val="FFFFFF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89" name="Google Shape;889;p26"/>
          <p:cNvSpPr txBox="1"/>
          <p:nvPr/>
        </p:nvSpPr>
        <p:spPr>
          <a:xfrm>
            <a:off x="1798525" y="4196730"/>
            <a:ext cx="6798900" cy="137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맞춤법에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맞지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않거나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신조어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인식을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못하는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경우가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있고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b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여러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사람이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대화를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하면서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방송을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진행하는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등의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이유로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b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라벨링이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제대로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되지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않는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것을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확인함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0" name="Google Shape;890;p26"/>
          <p:cNvSpPr/>
          <p:nvPr/>
        </p:nvSpPr>
        <p:spPr>
          <a:xfrm rot="5400000">
            <a:off x="1157575" y="4707388"/>
            <a:ext cx="889500" cy="221100"/>
          </a:xfrm>
          <a:prstGeom prst="triangle">
            <a:avLst>
              <a:gd name="adj" fmla="val 50000"/>
            </a:avLst>
          </a:prstGeom>
          <a:solidFill>
            <a:srgbClr val="83A1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1" name="Google Shape;891;p26"/>
          <p:cNvSpPr txBox="1"/>
          <p:nvPr/>
        </p:nvSpPr>
        <p:spPr>
          <a:xfrm>
            <a:off x="1240225" y="6066925"/>
            <a:ext cx="79392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라벨링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된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리뷰를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로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사용하여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     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텍스트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임베딩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모델로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라벨링을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진행</a:t>
            </a:r>
            <a:endParaRPr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82" name="Google Shape;882;p26"/>
          <p:cNvSpPr txBox="1"/>
          <p:nvPr/>
        </p:nvSpPr>
        <p:spPr>
          <a:xfrm>
            <a:off x="1507375" y="7013013"/>
            <a:ext cx="71001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-"/>
            </a:pPr>
            <a:r>
              <a:rPr lang="en-US" sz="200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구매 리뷰 데이터</a:t>
            </a:r>
            <a:endParaRPr sz="2000">
              <a:solidFill>
                <a:schemeClr val="dk1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 	⇒ 긍정 데이터가 많아 </a:t>
            </a:r>
            <a:r>
              <a:rPr lang="en-US" sz="200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결과가 긍정적으로 편향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2" name="Google Shape;892;p26"/>
          <p:cNvSpPr txBox="1"/>
          <p:nvPr/>
        </p:nvSpPr>
        <p:spPr>
          <a:xfrm>
            <a:off x="1798525" y="8870605"/>
            <a:ext cx="679890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사람들의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글을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통해서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훈련시켜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수작업으로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라벨링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한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부분과의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정확도가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1번보다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높게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나옴</a:t>
            </a:r>
            <a:endParaRPr dirty="0"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3" name="Google Shape;893;p26"/>
          <p:cNvSpPr/>
          <p:nvPr/>
        </p:nvSpPr>
        <p:spPr>
          <a:xfrm rot="5400000">
            <a:off x="1237825" y="9284430"/>
            <a:ext cx="729000" cy="221100"/>
          </a:xfrm>
          <a:prstGeom prst="triangle">
            <a:avLst>
              <a:gd name="adj" fmla="val 50000"/>
            </a:avLst>
          </a:prstGeom>
          <a:solidFill>
            <a:srgbClr val="475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4" name="Google Shape;894;p26"/>
          <p:cNvSpPr/>
          <p:nvPr/>
        </p:nvSpPr>
        <p:spPr>
          <a:xfrm>
            <a:off x="13078057" y="7109925"/>
            <a:ext cx="618900" cy="507900"/>
          </a:xfrm>
          <a:prstGeom prst="ellipse">
            <a:avLst/>
          </a:prstGeom>
          <a:noFill/>
          <a:ln w="19050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5" name="Google Shape;895;p26"/>
          <p:cNvSpPr/>
          <p:nvPr/>
        </p:nvSpPr>
        <p:spPr>
          <a:xfrm>
            <a:off x="13068300" y="8113100"/>
            <a:ext cx="618900" cy="507900"/>
          </a:xfrm>
          <a:prstGeom prst="ellipse">
            <a:avLst/>
          </a:prstGeom>
          <a:noFill/>
          <a:ln w="19050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6" name="Google Shape;896;p26"/>
          <p:cNvSpPr/>
          <p:nvPr/>
        </p:nvSpPr>
        <p:spPr>
          <a:xfrm>
            <a:off x="1389475" y="7925251"/>
            <a:ext cx="7218900" cy="91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97" name="Google Shape;897;p26"/>
          <p:cNvSpPr txBox="1"/>
          <p:nvPr/>
        </p:nvSpPr>
        <p:spPr>
          <a:xfrm>
            <a:off x="1491775" y="7884896"/>
            <a:ext cx="6798900" cy="92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-"/>
            </a:pP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네이버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영화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댓글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endParaRPr sz="2000" dirty="0">
              <a:solidFill>
                <a:schemeClr val="dk1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데이터에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긍정과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부정이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적절하게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섞여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있음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8" name="Google Shape;898;p26"/>
          <p:cNvSpPr/>
          <p:nvPr/>
        </p:nvSpPr>
        <p:spPr>
          <a:xfrm>
            <a:off x="1341175" y="3508125"/>
            <a:ext cx="7100100" cy="5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99" name="Google Shape;899;p26"/>
          <p:cNvSpPr/>
          <p:nvPr/>
        </p:nvSpPr>
        <p:spPr>
          <a:xfrm>
            <a:off x="1341175" y="2742750"/>
            <a:ext cx="7100100" cy="58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76" name="Google Shape;876;p26"/>
          <p:cNvSpPr txBox="1"/>
          <p:nvPr/>
        </p:nvSpPr>
        <p:spPr>
          <a:xfrm>
            <a:off x="1491775" y="2793638"/>
            <a:ext cx="67989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-"/>
            </a:pPr>
            <a:r>
              <a:rPr lang="en-US" sz="2000" b="0" i="0" u="none" strike="noStrike" cap="none" dirty="0">
                <a:solidFill>
                  <a:srgbClr val="00000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VADER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감성사전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⇒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거의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모든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자료를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중립</a:t>
            </a:r>
            <a:r>
              <a:rPr lang="en-US" sz="2000" b="0" i="0" u="none" strike="noStrike" cap="none" dirty="0">
                <a:solidFill>
                  <a:srgbClr val="00000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라벨링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78" name="Google Shape;878;p26"/>
          <p:cNvSpPr txBox="1"/>
          <p:nvPr/>
        </p:nvSpPr>
        <p:spPr>
          <a:xfrm>
            <a:off x="1491775" y="3433748"/>
            <a:ext cx="6798900" cy="66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-"/>
            </a:pP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rhinoMorph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감성사전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거의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모든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자료를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긍정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라벨링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00" name="Google Shape;900;p26"/>
          <p:cNvSpPr txBox="1"/>
          <p:nvPr/>
        </p:nvSpPr>
        <p:spPr>
          <a:xfrm>
            <a:off x="1191325" y="1111725"/>
            <a:ext cx="1713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스크립트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라벨링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작업을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위한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선정</a:t>
            </a:r>
            <a:endParaRPr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009881" cy="4634708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4" y="3652112"/>
            <a:ext cx="5009881" cy="7087397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1655" y="1247620"/>
            <a:ext cx="6228571" cy="4761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5808" y="10271427"/>
            <a:ext cx="9880923" cy="4761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127" name="Google Shape;127;p3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3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5622131" y="572724"/>
            <a:ext cx="2514599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Contents</a:t>
            </a:r>
            <a:endParaRPr sz="1400" b="0" i="0" u="none" strike="noStrike" cap="none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5717484" y="1888124"/>
            <a:ext cx="1521339" cy="307777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5652375" y="2147887"/>
            <a:ext cx="1521339" cy="707886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01</a:t>
            </a:r>
            <a:endParaRPr sz="1400" b="0" i="0" u="none" strike="noStrike" cap="none">
              <a:solidFill>
                <a:srgbClr val="212D5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6831344" y="1824664"/>
            <a:ext cx="4402490" cy="46166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1.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6831334" y="3671887"/>
            <a:ext cx="4402500" cy="4617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2.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7363CA-3926-4928-9277-90269FB17307}"/>
              </a:ext>
            </a:extLst>
          </p:cNvPr>
          <p:cNvGrpSpPr/>
          <p:nvPr/>
        </p:nvGrpSpPr>
        <p:grpSpPr>
          <a:xfrm>
            <a:off x="7094597" y="2300287"/>
            <a:ext cx="4486841" cy="461665"/>
            <a:chOff x="7096053" y="2300287"/>
            <a:chExt cx="4486841" cy="461665"/>
          </a:xfrm>
          <a:scene3d>
            <a:camera prst="perspectiveFront"/>
            <a:lightRig rig="threePt" dir="t"/>
          </a:scene3d>
        </p:grpSpPr>
        <p:sp>
          <p:nvSpPr>
            <p:cNvPr id="134" name="Google Shape;134;p3"/>
            <p:cNvSpPr txBox="1"/>
            <p:nvPr/>
          </p:nvSpPr>
          <p:spPr>
            <a:xfrm>
              <a:off x="7096053" y="2300287"/>
              <a:ext cx="44024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프로젝트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기획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배경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및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목표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10462203" y="2300287"/>
              <a:ext cx="1120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457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</a:t>
              </a:r>
              <a:r>
                <a:rPr lang="en-US" sz="1800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</a:t>
              </a: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36" name="Google Shape;136;p3"/>
            <p:cNvCxnSpPr/>
            <p:nvPr/>
          </p:nvCxnSpPr>
          <p:spPr>
            <a:xfrm>
              <a:off x="7136135" y="2761952"/>
              <a:ext cx="4421616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4D51C3-187B-463F-8DB6-3B5782EFCA5E}"/>
              </a:ext>
            </a:extLst>
          </p:cNvPr>
          <p:cNvGrpSpPr/>
          <p:nvPr/>
        </p:nvGrpSpPr>
        <p:grpSpPr>
          <a:xfrm>
            <a:off x="7094597" y="2910649"/>
            <a:ext cx="4486841" cy="461665"/>
            <a:chOff x="7096053" y="2910649"/>
            <a:chExt cx="4486841" cy="461665"/>
          </a:xfrm>
          <a:scene3d>
            <a:camera prst="perspectiveFront"/>
            <a:lightRig rig="threePt" dir="t"/>
          </a:scene3d>
        </p:grpSpPr>
        <p:sp>
          <p:nvSpPr>
            <p:cNvPr id="137" name="Google Shape;137;p3"/>
            <p:cNvSpPr txBox="1"/>
            <p:nvPr/>
          </p:nvSpPr>
          <p:spPr>
            <a:xfrm>
              <a:off x="7096053" y="2910649"/>
              <a:ext cx="44024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구성원 및 역할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10462203" y="2910649"/>
              <a:ext cx="1120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</a:t>
              </a: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9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39" name="Google Shape;139;p3"/>
            <p:cNvCxnSpPr/>
            <p:nvPr/>
          </p:nvCxnSpPr>
          <p:spPr>
            <a:xfrm>
              <a:off x="7136135" y="3372314"/>
              <a:ext cx="4421616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815187-FB05-4F6E-96E6-5007E4CF9D7A}"/>
              </a:ext>
            </a:extLst>
          </p:cNvPr>
          <p:cNvGrpSpPr/>
          <p:nvPr/>
        </p:nvGrpSpPr>
        <p:grpSpPr>
          <a:xfrm>
            <a:off x="7094488" y="4152733"/>
            <a:ext cx="4486950" cy="461665"/>
            <a:chOff x="7145094" y="4152733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40" name="Google Shape;140;p3"/>
            <p:cNvSpPr txBox="1"/>
            <p:nvPr/>
          </p:nvSpPr>
          <p:spPr>
            <a:xfrm>
              <a:off x="7145094" y="4152733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데이터 수집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41" name="Google Shape;141;p3"/>
            <p:cNvSpPr txBox="1"/>
            <p:nvPr/>
          </p:nvSpPr>
          <p:spPr>
            <a:xfrm>
              <a:off x="10511244" y="4152733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11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42" name="Google Shape;142;p3"/>
            <p:cNvCxnSpPr/>
            <p:nvPr/>
          </p:nvCxnSpPr>
          <p:spPr>
            <a:xfrm>
              <a:off x="7185176" y="4614398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55E5CC-8CF2-4FCF-9A41-0453EDF33F5A}"/>
              </a:ext>
            </a:extLst>
          </p:cNvPr>
          <p:cNvGrpSpPr/>
          <p:nvPr/>
        </p:nvGrpSpPr>
        <p:grpSpPr>
          <a:xfrm>
            <a:off x="7094488" y="4763095"/>
            <a:ext cx="4486950" cy="461665"/>
            <a:chOff x="7145094" y="4763095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43" name="Google Shape;143;p3"/>
            <p:cNvSpPr txBox="1"/>
            <p:nvPr/>
          </p:nvSpPr>
          <p:spPr>
            <a:xfrm>
              <a:off x="7145094" y="4763095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데이터 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10511244" y="4763095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45" name="Google Shape;145;p3"/>
            <p:cNvCxnSpPr/>
            <p:nvPr/>
          </p:nvCxnSpPr>
          <p:spPr>
            <a:xfrm>
              <a:off x="7185176" y="5224760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7" name="Google Shape;147;p3"/>
          <p:cNvSpPr txBox="1"/>
          <p:nvPr/>
        </p:nvSpPr>
        <p:spPr>
          <a:xfrm>
            <a:off x="5739051" y="6418575"/>
            <a:ext cx="1521300" cy="3078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5673942" y="6678338"/>
            <a:ext cx="1521300" cy="7080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02</a:t>
            </a:r>
            <a:endParaRPr sz="1400" b="0" i="0" u="none" strike="noStrike" cap="none">
              <a:solidFill>
                <a:srgbClr val="212D5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6831334" y="6318736"/>
            <a:ext cx="4402500" cy="4617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2C3D2C-EE78-4325-9E24-2DCE67CD3194}"/>
              </a:ext>
            </a:extLst>
          </p:cNvPr>
          <p:cNvGrpSpPr/>
          <p:nvPr/>
        </p:nvGrpSpPr>
        <p:grpSpPr>
          <a:xfrm>
            <a:off x="7094488" y="6799582"/>
            <a:ext cx="4486950" cy="461665"/>
            <a:chOff x="7027834" y="6799582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50" name="Google Shape;150;p3"/>
            <p:cNvSpPr txBox="1"/>
            <p:nvPr/>
          </p:nvSpPr>
          <p:spPr>
            <a:xfrm>
              <a:off x="7027834" y="6799582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감성사전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51" name="Google Shape;151;p3"/>
            <p:cNvSpPr txBox="1"/>
            <p:nvPr/>
          </p:nvSpPr>
          <p:spPr>
            <a:xfrm>
              <a:off x="10393984" y="6799582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23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52" name="Google Shape;152;p3"/>
            <p:cNvCxnSpPr/>
            <p:nvPr/>
          </p:nvCxnSpPr>
          <p:spPr>
            <a:xfrm>
              <a:off x="7067916" y="7261247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05A84D-3B9B-46C4-982F-8735D2925079}"/>
              </a:ext>
            </a:extLst>
          </p:cNvPr>
          <p:cNvGrpSpPr/>
          <p:nvPr/>
        </p:nvGrpSpPr>
        <p:grpSpPr>
          <a:xfrm>
            <a:off x="7094488" y="7409944"/>
            <a:ext cx="4486950" cy="461665"/>
            <a:chOff x="7027834" y="7409944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53" name="Google Shape;153;p3"/>
            <p:cNvSpPr txBox="1"/>
            <p:nvPr/>
          </p:nvSpPr>
          <p:spPr>
            <a:xfrm>
              <a:off x="7027834" y="7409944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감성</a:t>
              </a:r>
              <a:r>
                <a:rPr lang="en-US" sz="2000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점수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10393984" y="7409944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27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55" name="Google Shape;155;p3"/>
            <p:cNvCxnSpPr/>
            <p:nvPr/>
          </p:nvCxnSpPr>
          <p:spPr>
            <a:xfrm>
              <a:off x="7067916" y="7871609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3"/>
          <p:cNvSpPr txBox="1"/>
          <p:nvPr/>
        </p:nvSpPr>
        <p:spPr>
          <a:xfrm>
            <a:off x="6831334" y="8334587"/>
            <a:ext cx="4402500" cy="4617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en-US" sz="24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데이터 분석</a:t>
            </a:r>
            <a:endParaRPr sz="24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72FF96-4BE5-4FD4-B35A-5C04761D1BCE}"/>
              </a:ext>
            </a:extLst>
          </p:cNvPr>
          <p:cNvGrpSpPr/>
          <p:nvPr/>
        </p:nvGrpSpPr>
        <p:grpSpPr>
          <a:xfrm>
            <a:off x="7094488" y="8815433"/>
            <a:ext cx="4486950" cy="461665"/>
            <a:chOff x="7002691" y="8815433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57" name="Google Shape;157;p3"/>
            <p:cNvSpPr txBox="1"/>
            <p:nvPr/>
          </p:nvSpPr>
          <p:spPr>
            <a:xfrm>
              <a:off x="7002691" y="8815433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시계열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분석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ko-KR" alt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및 강화 학습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10368841" y="8815433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31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59" name="Google Shape;159;p3"/>
            <p:cNvCxnSpPr/>
            <p:nvPr/>
          </p:nvCxnSpPr>
          <p:spPr>
            <a:xfrm>
              <a:off x="7042773" y="9277098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" name="Google Shape;161;p3"/>
          <p:cNvSpPr txBox="1"/>
          <p:nvPr/>
        </p:nvSpPr>
        <p:spPr>
          <a:xfrm>
            <a:off x="12547929" y="3615227"/>
            <a:ext cx="1521339" cy="307777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12482820" y="3874990"/>
            <a:ext cx="1521339" cy="707886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03</a:t>
            </a:r>
            <a:endParaRPr sz="1400" b="0" i="0" u="none" strike="noStrike" cap="none">
              <a:solidFill>
                <a:srgbClr val="212D5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163" name="Google Shape;163;p3"/>
          <p:cNvSpPr txBox="1"/>
          <p:nvPr/>
        </p:nvSpPr>
        <p:spPr>
          <a:xfrm>
            <a:off x="13454267" y="3515388"/>
            <a:ext cx="4402490" cy="46166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웹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페이지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구현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386CA9-27FD-44DE-A0F7-1C088BF239D7}"/>
              </a:ext>
            </a:extLst>
          </p:cNvPr>
          <p:cNvGrpSpPr/>
          <p:nvPr/>
        </p:nvGrpSpPr>
        <p:grpSpPr>
          <a:xfrm>
            <a:off x="13735114" y="4025262"/>
            <a:ext cx="4486841" cy="461665"/>
            <a:chOff x="13793170" y="3996234"/>
            <a:chExt cx="4486841" cy="461665"/>
          </a:xfrm>
          <a:scene3d>
            <a:camera prst="perspectiveFront"/>
            <a:lightRig rig="threePt" dir="t"/>
          </a:scene3d>
        </p:grpSpPr>
        <p:sp>
          <p:nvSpPr>
            <p:cNvPr id="164" name="Google Shape;164;p3"/>
            <p:cNvSpPr txBox="1"/>
            <p:nvPr/>
          </p:nvSpPr>
          <p:spPr>
            <a:xfrm>
              <a:off x="13793170" y="3996234"/>
              <a:ext cx="44024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웹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페이지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프로세스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65" name="Google Shape;165;p3"/>
            <p:cNvSpPr txBox="1"/>
            <p:nvPr/>
          </p:nvSpPr>
          <p:spPr>
            <a:xfrm>
              <a:off x="17159320" y="3996234"/>
              <a:ext cx="1120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46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66" name="Google Shape;166;p3"/>
            <p:cNvCxnSpPr/>
            <p:nvPr/>
          </p:nvCxnSpPr>
          <p:spPr>
            <a:xfrm>
              <a:off x="13833252" y="4457899"/>
              <a:ext cx="4421616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A6EC0A-66D7-4437-8737-70F3D8FE655D}"/>
              </a:ext>
            </a:extLst>
          </p:cNvPr>
          <p:cNvGrpSpPr/>
          <p:nvPr/>
        </p:nvGrpSpPr>
        <p:grpSpPr>
          <a:xfrm>
            <a:off x="13735114" y="4635624"/>
            <a:ext cx="4486841" cy="461665"/>
            <a:chOff x="13793170" y="4606596"/>
            <a:chExt cx="4486841" cy="461665"/>
          </a:xfrm>
          <a:scene3d>
            <a:camera prst="perspectiveFront"/>
            <a:lightRig rig="threePt" dir="t"/>
          </a:scene3d>
        </p:grpSpPr>
        <p:sp>
          <p:nvSpPr>
            <p:cNvPr id="167" name="Google Shape;167;p3"/>
            <p:cNvSpPr txBox="1"/>
            <p:nvPr/>
          </p:nvSpPr>
          <p:spPr>
            <a:xfrm>
              <a:off x="13793170" y="4606596"/>
              <a:ext cx="44024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웹 페이지 화면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68" name="Google Shape;168;p3"/>
            <p:cNvSpPr txBox="1"/>
            <p:nvPr/>
          </p:nvSpPr>
          <p:spPr>
            <a:xfrm>
              <a:off x="17159320" y="4606596"/>
              <a:ext cx="1120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49</a:t>
              </a: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69" name="Google Shape;169;p3"/>
            <p:cNvCxnSpPr/>
            <p:nvPr/>
          </p:nvCxnSpPr>
          <p:spPr>
            <a:xfrm>
              <a:off x="13833252" y="5068261"/>
              <a:ext cx="4421616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3"/>
          <p:cNvSpPr txBox="1"/>
          <p:nvPr/>
        </p:nvSpPr>
        <p:spPr>
          <a:xfrm>
            <a:off x="13454267" y="6711627"/>
            <a:ext cx="4402500" cy="4617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발전방향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느낀점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0CF8749-E100-4819-A78D-841B13174161}"/>
              </a:ext>
            </a:extLst>
          </p:cNvPr>
          <p:cNvGrpSpPr/>
          <p:nvPr/>
        </p:nvGrpSpPr>
        <p:grpSpPr>
          <a:xfrm>
            <a:off x="13735005" y="7225316"/>
            <a:ext cx="4486950" cy="461665"/>
            <a:chOff x="13768027" y="7211523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71" name="Google Shape;171;p3"/>
            <p:cNvSpPr txBox="1"/>
            <p:nvPr/>
          </p:nvSpPr>
          <p:spPr>
            <a:xfrm>
              <a:off x="13768027" y="7211523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한계점 및 발전방향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72" name="Google Shape;172;p3"/>
            <p:cNvSpPr txBox="1"/>
            <p:nvPr/>
          </p:nvSpPr>
          <p:spPr>
            <a:xfrm>
              <a:off x="17134177" y="7211523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56</a:t>
              </a: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73" name="Google Shape;173;p3"/>
            <p:cNvCxnSpPr/>
            <p:nvPr/>
          </p:nvCxnSpPr>
          <p:spPr>
            <a:xfrm>
              <a:off x="13808109" y="7673188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FFA81C-1792-42BE-B00E-1EA1B7AE0BDA}"/>
              </a:ext>
            </a:extLst>
          </p:cNvPr>
          <p:cNvGrpSpPr/>
          <p:nvPr/>
        </p:nvGrpSpPr>
        <p:grpSpPr>
          <a:xfrm>
            <a:off x="13735005" y="7850912"/>
            <a:ext cx="4486950" cy="461665"/>
            <a:chOff x="13768027" y="7821884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74" name="Google Shape;174;p3"/>
            <p:cNvSpPr txBox="1"/>
            <p:nvPr/>
          </p:nvSpPr>
          <p:spPr>
            <a:xfrm>
              <a:off x="13768027" y="7821884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</a:t>
              </a:r>
              <a:r>
                <a:rPr lang="en-US" sz="2000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느낀점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75" name="Google Shape;175;p3"/>
            <p:cNvSpPr txBox="1"/>
            <p:nvPr/>
          </p:nvSpPr>
          <p:spPr>
            <a:xfrm>
              <a:off x="17134177" y="7821884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57P</a:t>
              </a:r>
              <a:endParaRPr sz="1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76" name="Google Shape;176;p3"/>
            <p:cNvCxnSpPr/>
            <p:nvPr/>
          </p:nvCxnSpPr>
          <p:spPr>
            <a:xfrm>
              <a:off x="13808109" y="8283549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56253C-713D-4DC6-A82A-594F2418C59B}"/>
              </a:ext>
            </a:extLst>
          </p:cNvPr>
          <p:cNvGrpSpPr/>
          <p:nvPr/>
        </p:nvGrpSpPr>
        <p:grpSpPr>
          <a:xfrm>
            <a:off x="7084933" y="9371833"/>
            <a:ext cx="4496505" cy="444675"/>
            <a:chOff x="6993073" y="9371833"/>
            <a:chExt cx="4496505" cy="444675"/>
          </a:xfrm>
          <a:scene3d>
            <a:camera prst="perspectiveFront"/>
            <a:lightRig rig="threePt" dir="t"/>
          </a:scene3d>
        </p:grpSpPr>
        <p:sp>
          <p:nvSpPr>
            <p:cNvPr id="178" name="Google Shape;178;p3"/>
            <p:cNvSpPr txBox="1"/>
            <p:nvPr/>
          </p:nvSpPr>
          <p:spPr>
            <a:xfrm>
              <a:off x="7002678" y="9371833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앙상블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79" name="Google Shape;179;p3"/>
            <p:cNvSpPr txBox="1"/>
            <p:nvPr/>
          </p:nvSpPr>
          <p:spPr>
            <a:xfrm>
              <a:off x="10368778" y="9447208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40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80" name="Google Shape;180;p3"/>
            <p:cNvCxnSpPr/>
            <p:nvPr/>
          </p:nvCxnSpPr>
          <p:spPr>
            <a:xfrm>
              <a:off x="6993073" y="9816498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2" name="Google Shape;182;p3"/>
          <p:cNvSpPr txBox="1"/>
          <p:nvPr/>
        </p:nvSpPr>
        <p:spPr>
          <a:xfrm>
            <a:off x="12580504" y="6435977"/>
            <a:ext cx="1521300" cy="3078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83" name="Google Shape;183;p3"/>
          <p:cNvSpPr txBox="1"/>
          <p:nvPr/>
        </p:nvSpPr>
        <p:spPr>
          <a:xfrm>
            <a:off x="12515395" y="6695740"/>
            <a:ext cx="1521300" cy="7080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0</a:t>
            </a:r>
            <a:r>
              <a:rPr lang="en-US" sz="4000" dirty="0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</a:t>
            </a:r>
            <a:endParaRPr sz="1400" b="0" i="0" u="none" strike="noStrike" cap="none" dirty="0">
              <a:solidFill>
                <a:srgbClr val="212D5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149D5-5D94-473F-8BF4-8524F8151A60}"/>
              </a:ext>
            </a:extLst>
          </p:cNvPr>
          <p:cNvGrpSpPr/>
          <p:nvPr/>
        </p:nvGrpSpPr>
        <p:grpSpPr>
          <a:xfrm>
            <a:off x="7094488" y="5361857"/>
            <a:ext cx="4486950" cy="461666"/>
            <a:chOff x="7152544" y="5361857"/>
            <a:chExt cx="4486950" cy="461666"/>
          </a:xfrm>
          <a:scene3d>
            <a:camera prst="perspectiveFront"/>
            <a:lightRig rig="threePt" dir="t"/>
          </a:scene3d>
        </p:grpSpPr>
        <p:sp>
          <p:nvSpPr>
            <p:cNvPr id="184" name="Google Shape;184;p3"/>
            <p:cNvSpPr txBox="1"/>
            <p:nvPr/>
          </p:nvSpPr>
          <p:spPr>
            <a:xfrm>
              <a:off x="7152544" y="5361857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</a:t>
              </a: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. 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분석 모형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85" name="Google Shape;185;p3"/>
            <p:cNvSpPr txBox="1"/>
            <p:nvPr/>
          </p:nvSpPr>
          <p:spPr>
            <a:xfrm>
              <a:off x="10518694" y="5361857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21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86" name="Google Shape;186;p3"/>
            <p:cNvCxnSpPr/>
            <p:nvPr/>
          </p:nvCxnSpPr>
          <p:spPr>
            <a:xfrm>
              <a:off x="7192626" y="5823523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5BECF9-0255-47DA-B6F8-C5306DDDE129}"/>
              </a:ext>
            </a:extLst>
          </p:cNvPr>
          <p:cNvGrpSpPr/>
          <p:nvPr/>
        </p:nvGrpSpPr>
        <p:grpSpPr>
          <a:xfrm>
            <a:off x="13735005" y="8462712"/>
            <a:ext cx="4486950" cy="461665"/>
            <a:chOff x="13750927" y="8433684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87" name="Google Shape;187;p3"/>
            <p:cNvSpPr txBox="1"/>
            <p:nvPr/>
          </p:nvSpPr>
          <p:spPr>
            <a:xfrm>
              <a:off x="13750927" y="8433684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</a:t>
              </a: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. 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참고 자료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88" name="Google Shape;188;p3"/>
            <p:cNvSpPr txBox="1"/>
            <p:nvPr/>
          </p:nvSpPr>
          <p:spPr>
            <a:xfrm>
              <a:off x="17117077" y="8433684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58P</a:t>
              </a:r>
              <a:endParaRPr sz="1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89" name="Google Shape;189;p3"/>
            <p:cNvCxnSpPr/>
            <p:nvPr/>
          </p:nvCxnSpPr>
          <p:spPr>
            <a:xfrm>
              <a:off x="13791009" y="8895349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D465D78-E3F3-40FD-8160-08B7D5214D3B}"/>
              </a:ext>
            </a:extLst>
          </p:cNvPr>
          <p:cNvCxnSpPr>
            <a:cxnSpLocks/>
          </p:cNvCxnSpPr>
          <p:nvPr/>
        </p:nvCxnSpPr>
        <p:spPr>
          <a:xfrm>
            <a:off x="5771045" y="1653752"/>
            <a:ext cx="885484" cy="0"/>
          </a:xfrm>
          <a:prstGeom prst="line">
            <a:avLst/>
          </a:prstGeom>
          <a:ln w="19050">
            <a:solidFill>
              <a:srgbClr val="BAAEA2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4AB11FC-4E8A-4CC6-BE26-1D287770238B}"/>
              </a:ext>
            </a:extLst>
          </p:cNvPr>
          <p:cNvCxnSpPr>
            <a:cxnSpLocks/>
          </p:cNvCxnSpPr>
          <p:nvPr/>
        </p:nvCxnSpPr>
        <p:spPr>
          <a:xfrm>
            <a:off x="5771045" y="6234316"/>
            <a:ext cx="885484" cy="0"/>
          </a:xfrm>
          <a:prstGeom prst="line">
            <a:avLst/>
          </a:prstGeom>
          <a:ln w="19050">
            <a:solidFill>
              <a:srgbClr val="BAAEA2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D3E40FB-C4A7-42CF-B974-AA6ADCE59560}"/>
              </a:ext>
            </a:extLst>
          </p:cNvPr>
          <p:cNvCxnSpPr>
            <a:cxnSpLocks/>
          </p:cNvCxnSpPr>
          <p:nvPr/>
        </p:nvCxnSpPr>
        <p:spPr>
          <a:xfrm>
            <a:off x="12547929" y="3354071"/>
            <a:ext cx="885484" cy="0"/>
          </a:xfrm>
          <a:prstGeom prst="line">
            <a:avLst/>
          </a:prstGeom>
          <a:ln w="19050">
            <a:solidFill>
              <a:srgbClr val="BAAEA2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B38B4E8-D4BC-4CA2-B1D7-8AAC3CE8C2F1}"/>
              </a:ext>
            </a:extLst>
          </p:cNvPr>
          <p:cNvCxnSpPr>
            <a:cxnSpLocks/>
          </p:cNvCxnSpPr>
          <p:nvPr/>
        </p:nvCxnSpPr>
        <p:spPr>
          <a:xfrm>
            <a:off x="12547929" y="6234459"/>
            <a:ext cx="885484" cy="0"/>
          </a:xfrm>
          <a:prstGeom prst="line">
            <a:avLst/>
          </a:prstGeom>
          <a:ln w="19050">
            <a:solidFill>
              <a:srgbClr val="BAAEA2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27"/>
          <p:cNvSpPr txBox="1"/>
          <p:nvPr/>
        </p:nvSpPr>
        <p:spPr>
          <a:xfrm>
            <a:off x="13696432" y="1746981"/>
            <a:ext cx="822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6" name="Google Shape;110;p1">
            <a:extLst>
              <a:ext uri="{FF2B5EF4-FFF2-40B4-BE49-F238E27FC236}">
                <a16:creationId xmlns:a16="http://schemas.microsoft.com/office/drawing/2014/main" id="{0F224900-1B3A-4975-ABEF-5953358CD3EA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10;p4">
            <a:extLst>
              <a:ext uri="{FF2B5EF4-FFF2-40B4-BE49-F238E27FC236}">
                <a16:creationId xmlns:a16="http://schemas.microsoft.com/office/drawing/2014/main" id="{278A2D6B-33DA-43DD-A0B5-E7F154559836}"/>
              </a:ext>
            </a:extLst>
          </p:cNvPr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8" name="Google Shape;107;p1">
            <a:extLst>
              <a:ext uri="{FF2B5EF4-FFF2-40B4-BE49-F238E27FC236}">
                <a16:creationId xmlns:a16="http://schemas.microsoft.com/office/drawing/2014/main" id="{C77B24AF-64AD-4BEB-B7CC-96CC8B0948DC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6" name="Google Shape;207;p4">
            <a:extLst>
              <a:ext uri="{FF2B5EF4-FFF2-40B4-BE49-F238E27FC236}">
                <a16:creationId xmlns:a16="http://schemas.microsoft.com/office/drawing/2014/main" id="{4D0F5583-4461-4102-B12D-80EB711E59E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08;p4">
            <a:extLst>
              <a:ext uri="{FF2B5EF4-FFF2-40B4-BE49-F238E27FC236}">
                <a16:creationId xmlns:a16="http://schemas.microsoft.com/office/drawing/2014/main" id="{E4D58CA8-3A33-457A-B530-DE4C7A7CA51B}"/>
              </a:ext>
            </a:extLst>
          </p:cNvPr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alt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분석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8" name="Google Shape;214;p4">
            <a:extLst>
              <a:ext uri="{FF2B5EF4-FFF2-40B4-BE49-F238E27FC236}">
                <a16:creationId xmlns:a16="http://schemas.microsoft.com/office/drawing/2014/main" id="{A4765FBD-2E7D-48BC-9285-AE960AB8E3C1}"/>
              </a:ext>
            </a:extLst>
          </p:cNvPr>
          <p:cNvSpPr/>
          <p:nvPr/>
        </p:nvSpPr>
        <p:spPr>
          <a:xfrm>
            <a:off x="2088550" y="458098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9" name="Google Shape;215;p4">
            <a:extLst>
              <a:ext uri="{FF2B5EF4-FFF2-40B4-BE49-F238E27FC236}">
                <a16:creationId xmlns:a16="http://schemas.microsoft.com/office/drawing/2014/main" id="{6E401768-45FD-471B-B0E2-7E857C5A7A41}"/>
              </a:ext>
            </a:extLst>
          </p:cNvPr>
          <p:cNvSpPr/>
          <p:nvPr/>
        </p:nvSpPr>
        <p:spPr>
          <a:xfrm>
            <a:off x="2088550" y="524773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472BD3-CF08-431E-A25D-AA2D532D8624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2-2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E36928-7F87-4F5F-80A4-BC9FD94A49D8}"/>
              </a:ext>
            </a:extLst>
          </p:cNvPr>
          <p:cNvSpPr txBox="1"/>
          <p:nvPr/>
        </p:nvSpPr>
        <p:spPr>
          <a:xfrm>
            <a:off x="2491450" y="426124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 분석 및 강화 학습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0EF549-FCF3-4C94-82D3-E806C4A24823}"/>
              </a:ext>
            </a:extLst>
          </p:cNvPr>
          <p:cNvSpPr txBox="1"/>
          <p:nvPr/>
        </p:nvSpPr>
        <p:spPr>
          <a:xfrm>
            <a:off x="2491450" y="491580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앙상블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8"/>
          <p:cNvSpPr txBox="1"/>
          <p:nvPr/>
        </p:nvSpPr>
        <p:spPr>
          <a:xfrm>
            <a:off x="876300" y="2071675"/>
            <a:ext cx="4710600" cy="14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34" name="Google Shape;934;p28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35" name="Google Shape;935;p28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31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936" name="Google Shape;936;p28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7" name="Google Shape;937;p28"/>
          <p:cNvSpPr txBox="1"/>
          <p:nvPr/>
        </p:nvSpPr>
        <p:spPr>
          <a:xfrm>
            <a:off x="5734050" y="2071675"/>
            <a:ext cx="5853600" cy="14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938" name="Google Shape;93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00" y="4025788"/>
            <a:ext cx="2394925" cy="564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2152" y="4853517"/>
            <a:ext cx="3871413" cy="1095113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28"/>
          <p:cNvSpPr/>
          <p:nvPr/>
        </p:nvSpPr>
        <p:spPr>
          <a:xfrm>
            <a:off x="7137898" y="6625988"/>
            <a:ext cx="1021500" cy="465300"/>
          </a:xfrm>
          <a:prstGeom prst="downArrow">
            <a:avLst>
              <a:gd name="adj1" fmla="val 50000"/>
              <a:gd name="adj2" fmla="val 62673"/>
            </a:avLst>
          </a:prstGeom>
          <a:solidFill>
            <a:srgbClr val="C050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41" name="Google Shape;941;p28"/>
          <p:cNvSpPr txBox="1"/>
          <p:nvPr/>
        </p:nvSpPr>
        <p:spPr>
          <a:xfrm>
            <a:off x="6379346" y="6071770"/>
            <a:ext cx="25386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700" b="1" i="0" u="none" strike="noStrike" cap="none">
                <a:solidFill>
                  <a:srgbClr val="C0504D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로그 변환과 차분 진행</a:t>
            </a:r>
            <a:endParaRPr sz="1700" b="1" i="0" u="none" strike="noStrike" cap="none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942" name="Google Shape;94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5900" y="4025795"/>
            <a:ext cx="2269800" cy="5530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28"/>
          <p:cNvPicPr preferRelativeResize="0"/>
          <p:nvPr/>
        </p:nvPicPr>
        <p:blipFill rotWithShape="1">
          <a:blip r:embed="rId6">
            <a:alphaModFix/>
          </a:blip>
          <a:srcRect r="10442" b="13194"/>
          <a:stretch/>
        </p:blipFill>
        <p:spPr>
          <a:xfrm>
            <a:off x="5831500" y="7436588"/>
            <a:ext cx="3987900" cy="9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28"/>
          <p:cNvSpPr txBox="1"/>
          <p:nvPr/>
        </p:nvSpPr>
        <p:spPr>
          <a:xfrm>
            <a:off x="11734800" y="2069425"/>
            <a:ext cx="6419700" cy="14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945" name="Google Shape;945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01263" y="4248713"/>
            <a:ext cx="4278554" cy="45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979825" y="4276625"/>
            <a:ext cx="4369251" cy="45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28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48" name="Google Shape;948;p28"/>
          <p:cNvSpPr txBox="1"/>
          <p:nvPr/>
        </p:nvSpPr>
        <p:spPr>
          <a:xfrm>
            <a:off x="1263550" y="1113413"/>
            <a:ext cx="864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ARIMA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파라미터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조정</a:t>
            </a:r>
            <a:endParaRPr sz="28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49" name="Google Shape;949;p28"/>
          <p:cNvSpPr txBox="1"/>
          <p:nvPr/>
        </p:nvSpPr>
        <p:spPr>
          <a:xfrm>
            <a:off x="876300" y="2224363"/>
            <a:ext cx="4710600" cy="119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데이터의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정상성을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확인하기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위해</a:t>
            </a:r>
            <a:endParaRPr sz="19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종목별로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종가</a:t>
            </a:r>
            <a:r>
              <a:rPr lang="en-US" sz="19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그래프</a:t>
            </a:r>
            <a:r>
              <a:rPr lang="en-US" sz="19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19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ACF그래프</a:t>
            </a:r>
            <a:r>
              <a:rPr lang="en-US" sz="19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endParaRPr sz="1900" dirty="0">
              <a:solidFill>
                <a:schemeClr val="dk1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PACF </a:t>
            </a:r>
            <a:r>
              <a:rPr lang="en-US" sz="19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그래프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를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확인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endParaRPr sz="21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50" name="Google Shape;950;p28"/>
          <p:cNvSpPr txBox="1"/>
          <p:nvPr/>
        </p:nvSpPr>
        <p:spPr>
          <a:xfrm>
            <a:off x="5734050" y="2392519"/>
            <a:ext cx="5853600" cy="8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Augmented Dickey-Fuller </a:t>
            </a:r>
            <a:r>
              <a:rPr lang="en-US" sz="19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Test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통해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sz="19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적절한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차분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수를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선정하고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정상성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검정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51" name="Google Shape;951;p28"/>
          <p:cNvSpPr txBox="1"/>
          <p:nvPr/>
        </p:nvSpPr>
        <p:spPr>
          <a:xfrm>
            <a:off x="11772750" y="2224075"/>
            <a:ext cx="636761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AR, MA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차수를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변경하면서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적절한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선택</a:t>
            </a:r>
            <a:endParaRPr sz="1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52" name="Google Shape;952;p28"/>
          <p:cNvSpPr txBox="1"/>
          <p:nvPr/>
        </p:nvSpPr>
        <p:spPr>
          <a:xfrm>
            <a:off x="11772750" y="2681700"/>
            <a:ext cx="6367613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삼성전자의</a:t>
            </a:r>
            <a:r>
              <a:rPr lang="en-US" sz="1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경우</a:t>
            </a:r>
            <a:endParaRPr sz="1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const를</a:t>
            </a:r>
            <a:r>
              <a:rPr lang="en-US" sz="1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제외한</a:t>
            </a:r>
            <a:r>
              <a:rPr lang="en-US" sz="1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AR : 2, </a:t>
            </a: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차분</a:t>
            </a:r>
            <a:r>
              <a:rPr lang="en-US" sz="1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: 1, MA : 2일 때 </a:t>
            </a: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유의한</a:t>
            </a:r>
            <a:r>
              <a:rPr lang="en-US" sz="1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53" name="Google Shape;953;p28"/>
          <p:cNvSpPr/>
          <p:nvPr/>
        </p:nvSpPr>
        <p:spPr>
          <a:xfrm rot="5400000">
            <a:off x="2740950" y="6408625"/>
            <a:ext cx="981300" cy="237000"/>
          </a:xfrm>
          <a:prstGeom prst="triangle">
            <a:avLst>
              <a:gd name="adj" fmla="val 50000"/>
            </a:avLst>
          </a:prstGeom>
          <a:solidFill>
            <a:srgbClr val="475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54" name="Google Shape;954;p28"/>
          <p:cNvSpPr/>
          <p:nvPr/>
        </p:nvSpPr>
        <p:spPr>
          <a:xfrm>
            <a:off x="5753100" y="4724400"/>
            <a:ext cx="3791100" cy="1095000"/>
          </a:xfrm>
          <a:prstGeom prst="rect">
            <a:avLst/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55" name="Google Shape;955;p28"/>
          <p:cNvSpPr/>
          <p:nvPr/>
        </p:nvSpPr>
        <p:spPr>
          <a:xfrm>
            <a:off x="5753100" y="7379750"/>
            <a:ext cx="3791100" cy="1095000"/>
          </a:xfrm>
          <a:prstGeom prst="rect">
            <a:avLst/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9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61" name="Google Shape;961;p29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32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962" name="Google Shape;962;p29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3" name="Google Shape;963;p29"/>
          <p:cNvPicPr preferRelativeResize="0"/>
          <p:nvPr/>
        </p:nvPicPr>
        <p:blipFill rotWithShape="1">
          <a:blip r:embed="rId3">
            <a:alphaModFix/>
          </a:blip>
          <a:srcRect t="3781"/>
          <a:stretch/>
        </p:blipFill>
        <p:spPr>
          <a:xfrm>
            <a:off x="1584225" y="3804625"/>
            <a:ext cx="4875400" cy="28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29"/>
          <p:cNvSpPr txBox="1"/>
          <p:nvPr/>
        </p:nvSpPr>
        <p:spPr>
          <a:xfrm>
            <a:off x="9732025" y="3290275"/>
            <a:ext cx="6169500" cy="52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1" u="none" strike="noStrike" cap="none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구성한 모델을 통해 10일 예측 결과 비교 및 RMSE</a:t>
            </a:r>
            <a:endParaRPr sz="1900" b="1" i="1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965" name="Google Shape;96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00" y="6693650"/>
            <a:ext cx="4647301" cy="32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29"/>
          <p:cNvPicPr preferRelativeResize="0"/>
          <p:nvPr/>
        </p:nvPicPr>
        <p:blipFill rotWithShape="1">
          <a:blip r:embed="rId5">
            <a:alphaModFix/>
          </a:blip>
          <a:srcRect t="2685"/>
          <a:stretch/>
        </p:blipFill>
        <p:spPr>
          <a:xfrm>
            <a:off x="7028800" y="3841550"/>
            <a:ext cx="10572401" cy="598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29350" y="7242250"/>
            <a:ext cx="5502675" cy="10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29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70" name="Google Shape;970;p29"/>
          <p:cNvSpPr txBox="1"/>
          <p:nvPr/>
        </p:nvSpPr>
        <p:spPr>
          <a:xfrm>
            <a:off x="4616150" y="2055950"/>
            <a:ext cx="9633300" cy="100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71" name="Google Shape;971;p29"/>
          <p:cNvSpPr txBox="1"/>
          <p:nvPr/>
        </p:nvSpPr>
        <p:spPr>
          <a:xfrm>
            <a:off x="4741825" y="2159575"/>
            <a:ext cx="9279000" cy="8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마지막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10일을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예측하기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위한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Train-Test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Set분할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및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진행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sz="19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5, 10, 20일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중에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10일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구간이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RMSE가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가장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작음</a:t>
            </a:r>
            <a:r>
              <a:rPr 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( 5일 : 약 1,100, 20일 : 약 2,200 )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72" name="Google Shape;972;p29"/>
          <p:cNvSpPr/>
          <p:nvPr/>
        </p:nvSpPr>
        <p:spPr>
          <a:xfrm>
            <a:off x="11630025" y="7236050"/>
            <a:ext cx="5601900" cy="1095000"/>
          </a:xfrm>
          <a:prstGeom prst="rect">
            <a:avLst/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Google Shape;948;p28">
            <a:extLst>
              <a:ext uri="{FF2B5EF4-FFF2-40B4-BE49-F238E27FC236}">
                <a16:creationId xmlns:a16="http://schemas.microsoft.com/office/drawing/2014/main" id="{BB4746CE-051B-4892-815C-C286A7135867}"/>
              </a:ext>
            </a:extLst>
          </p:cNvPr>
          <p:cNvSpPr txBox="1"/>
          <p:nvPr/>
        </p:nvSpPr>
        <p:spPr>
          <a:xfrm>
            <a:off x="1263550" y="1113413"/>
            <a:ext cx="864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ARIMA </a:t>
            </a:r>
            <a:r>
              <a:rPr lang="ko-KR" altLang="en-US" sz="25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 </a:t>
            </a:r>
            <a:r>
              <a:rPr lang="ko-KR" altLang="en-US" sz="25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sz="29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0"/>
          <p:cNvSpPr/>
          <p:nvPr/>
        </p:nvSpPr>
        <p:spPr>
          <a:xfrm>
            <a:off x="2478875" y="2516546"/>
            <a:ext cx="13373100" cy="1177674"/>
          </a:xfrm>
          <a:prstGeom prst="rect">
            <a:avLst/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978" name="Google Shape;978;p30"/>
          <p:cNvSpPr/>
          <p:nvPr/>
        </p:nvSpPr>
        <p:spPr>
          <a:xfrm>
            <a:off x="2631150" y="8484200"/>
            <a:ext cx="13373100" cy="1350300"/>
          </a:xfrm>
          <a:prstGeom prst="rect">
            <a:avLst/>
          </a:prstGeom>
          <a:noFill/>
          <a:ln w="28575" cap="flat" cmpd="sng">
            <a:solidFill>
              <a:srgbClr val="83A1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979" name="Google Shape;979;p30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80" name="Google Shape;980;p3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33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981" name="Google Shape;981;p30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2" name="Google Shape;982;p30"/>
          <p:cNvSpPr txBox="1"/>
          <p:nvPr/>
        </p:nvSpPr>
        <p:spPr>
          <a:xfrm>
            <a:off x="3099038" y="2608760"/>
            <a:ext cx="12227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</a:pP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FB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Prophet은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데이터의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트렌드성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연간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월간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일간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)을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예측하는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것에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초점이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맞추어져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있음</a:t>
            </a:r>
            <a:endParaRPr sz="20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983" name="Google Shape;98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000" y="4321456"/>
            <a:ext cx="6754900" cy="38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30"/>
          <p:cNvSpPr txBox="1"/>
          <p:nvPr/>
        </p:nvSpPr>
        <p:spPr>
          <a:xfrm>
            <a:off x="2631151" y="8489265"/>
            <a:ext cx="13373100" cy="13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27940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16D76"/>
              </a:buClr>
              <a:buSzPts val="1800"/>
              <a:buFont typeface="Arial"/>
              <a:buChar char="-"/>
            </a:pPr>
            <a:r>
              <a:rPr lang="en-US" sz="1800" b="1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seasonality_mode</a:t>
            </a:r>
            <a:r>
              <a:rPr lang="en-US" sz="1800" b="1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연간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월간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일간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등의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트렌드성을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반영하는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것을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의미하는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파라미터</a:t>
            </a:r>
            <a:endParaRPr sz="1800" dirty="0">
              <a:solidFill>
                <a:srgbClr val="516D76"/>
              </a:solidFill>
              <a:highlight>
                <a:srgbClr val="FFFFFF"/>
              </a:highligh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marR="27940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16D76"/>
              </a:buClr>
              <a:buSzPts val="1800"/>
              <a:buFont typeface="Arial"/>
              <a:buChar char="-"/>
            </a:pPr>
            <a:r>
              <a:rPr lang="en-US" sz="1800" b="1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Additive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데이터의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진폭이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일정함을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의미하고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en-US" sz="1800" b="1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Multiplicative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데이터의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진폭이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점점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증가하거나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감소하는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것을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뜻함</a:t>
            </a:r>
            <a:endParaRPr sz="1800" dirty="0">
              <a:solidFill>
                <a:srgbClr val="516D76"/>
              </a:solidFill>
              <a:highlight>
                <a:srgbClr val="FFFFFF"/>
              </a:highligh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marR="27940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16D76"/>
              </a:buClr>
              <a:buSzPts val="1800"/>
              <a:buFont typeface="Arial"/>
              <a:buChar char="-"/>
            </a:pPr>
            <a:r>
              <a:rPr lang="en-US" sz="1800" b="1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changepoint_prior_scale</a:t>
            </a:r>
            <a:r>
              <a:rPr lang="en-US" sz="1800" b="1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트렌드가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변경되는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문맥을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반영하는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파라미터</a:t>
            </a:r>
            <a:r>
              <a:rPr lang="ko-KR" alt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로</a:t>
            </a:r>
            <a:r>
              <a:rPr lang="en-US" altLang="ko-KR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수치가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높을수록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모델은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과적합에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가까워</a:t>
            </a:r>
            <a:r>
              <a:rPr lang="en-US" sz="1800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짐</a:t>
            </a:r>
            <a:endParaRPr sz="1800" b="0" i="0" u="none" strike="noStrike" cap="none" dirty="0">
              <a:solidFill>
                <a:srgbClr val="516D7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985" name="Google Shape;98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5900" y="4489580"/>
            <a:ext cx="7264466" cy="20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30"/>
          <p:cNvSpPr/>
          <p:nvPr/>
        </p:nvSpPr>
        <p:spPr>
          <a:xfrm>
            <a:off x="2668175" y="4321458"/>
            <a:ext cx="5950200" cy="3206400"/>
          </a:xfrm>
          <a:prstGeom prst="ellipse">
            <a:avLst/>
          </a:prstGeom>
          <a:noFill/>
          <a:ln w="2857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987" name="Google Shape;987;p30"/>
          <p:cNvCxnSpPr>
            <a:stCxn id="986" idx="7"/>
            <a:endCxn id="988" idx="0"/>
          </p:cNvCxnSpPr>
          <p:nvPr/>
        </p:nvCxnSpPr>
        <p:spPr>
          <a:xfrm rot="-5400000">
            <a:off x="11445538" y="622974"/>
            <a:ext cx="469500" cy="7866600"/>
          </a:xfrm>
          <a:prstGeom prst="curvedConnector3">
            <a:avLst>
              <a:gd name="adj1" fmla="val 150734"/>
            </a:avLst>
          </a:prstGeom>
          <a:noFill/>
          <a:ln w="2857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8" name="Google Shape;988;p30"/>
          <p:cNvSpPr/>
          <p:nvPr/>
        </p:nvSpPr>
        <p:spPr>
          <a:xfrm>
            <a:off x="14172963" y="4321453"/>
            <a:ext cx="2881200" cy="554100"/>
          </a:xfrm>
          <a:prstGeom prst="ellipse">
            <a:avLst/>
          </a:prstGeom>
          <a:noFill/>
          <a:ln w="2857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89" name="Google Shape;989;p30"/>
          <p:cNvSpPr/>
          <p:nvPr/>
        </p:nvSpPr>
        <p:spPr>
          <a:xfrm>
            <a:off x="11496675" y="5532706"/>
            <a:ext cx="4355400" cy="554100"/>
          </a:xfrm>
          <a:prstGeom prst="ellipse">
            <a:avLst/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990" name="Google Shape;990;p30"/>
          <p:cNvCxnSpPr>
            <a:stCxn id="989" idx="4"/>
            <a:endCxn id="991" idx="0"/>
          </p:cNvCxnSpPr>
          <p:nvPr/>
        </p:nvCxnSpPr>
        <p:spPr>
          <a:xfrm rot="5400000">
            <a:off x="12912725" y="6530656"/>
            <a:ext cx="1205500" cy="317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1" name="Google Shape;991;p30"/>
          <p:cNvSpPr txBox="1"/>
          <p:nvPr/>
        </p:nvSpPr>
        <p:spPr>
          <a:xfrm>
            <a:off x="8975225" y="7292306"/>
            <a:ext cx="8762700" cy="520882"/>
          </a:xfrm>
          <a:prstGeom prst="rect">
            <a:avLst/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0.5, 0.6, 0.7 로 시행한 결과 0.6 이상이 넘어가면 과적합이 발생 → 0.6으로 선택</a:t>
            </a:r>
            <a:endParaRPr sz="19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92" name="Google Shape;992;p30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데이터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0" name="Google Shape;948;p28">
            <a:extLst>
              <a:ext uri="{FF2B5EF4-FFF2-40B4-BE49-F238E27FC236}">
                <a16:creationId xmlns:a16="http://schemas.microsoft.com/office/drawing/2014/main" id="{D0C8899A-BDB2-4C00-82FD-0F62FE3A2103}"/>
              </a:ext>
            </a:extLst>
          </p:cNvPr>
          <p:cNvSpPr txBox="1"/>
          <p:nvPr/>
        </p:nvSpPr>
        <p:spPr>
          <a:xfrm>
            <a:off x="1263549" y="1113413"/>
            <a:ext cx="1280079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 분석 </a:t>
            </a:r>
            <a:r>
              <a:rPr lang="en-US" altLang="ko-KR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FBProphet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 선정 이유 및 파라미터 조정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" name="Google Shape;260;gf59b30ca06_1_5">
            <a:extLst>
              <a:ext uri="{FF2B5EF4-FFF2-40B4-BE49-F238E27FC236}">
                <a16:creationId xmlns:a16="http://schemas.microsoft.com/office/drawing/2014/main" id="{CA0DA19C-8E9C-491D-AD85-D413A3BAA47E}"/>
              </a:ext>
            </a:extLst>
          </p:cNvPr>
          <p:cNvSpPr/>
          <p:nvPr/>
        </p:nvSpPr>
        <p:spPr>
          <a:xfrm>
            <a:off x="2954420" y="2787551"/>
            <a:ext cx="129600" cy="129600"/>
          </a:xfrm>
          <a:prstGeom prst="diamond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Google Shape;261;gf59b30ca06_1_5">
            <a:extLst>
              <a:ext uri="{FF2B5EF4-FFF2-40B4-BE49-F238E27FC236}">
                <a16:creationId xmlns:a16="http://schemas.microsoft.com/office/drawing/2014/main" id="{5ADA9CF0-DAF1-4CCB-AF6F-F058C789537E}"/>
              </a:ext>
            </a:extLst>
          </p:cNvPr>
          <p:cNvSpPr/>
          <p:nvPr/>
        </p:nvSpPr>
        <p:spPr>
          <a:xfrm>
            <a:off x="2954420" y="3269242"/>
            <a:ext cx="129600" cy="129600"/>
          </a:xfrm>
          <a:prstGeom prst="diamond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B5CB0-3FBA-4D9A-9D8F-C176383EE2FE}"/>
              </a:ext>
            </a:extLst>
          </p:cNvPr>
          <p:cNvSpPr txBox="1"/>
          <p:nvPr/>
        </p:nvSpPr>
        <p:spPr>
          <a:xfrm>
            <a:off x="3084020" y="3104677"/>
            <a:ext cx="9506856" cy="419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</a:pPr>
            <a:r>
              <a:rPr lang="en-US" altLang="ko-KR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FBProphet</a:t>
            </a: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모델을 사용하기 위해 데이터를 </a:t>
            </a:r>
            <a:r>
              <a:rPr lang="en-US" altLang="ko-KR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ds - y </a:t>
            </a: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형태로 </a:t>
            </a:r>
            <a:r>
              <a:rPr lang="ko-KR" alt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시행</a:t>
            </a:r>
          </a:p>
        </p:txBody>
      </p:sp>
      <p:sp>
        <p:nvSpPr>
          <p:cNvPr id="25" name="Google Shape;373;p8">
            <a:extLst>
              <a:ext uri="{FF2B5EF4-FFF2-40B4-BE49-F238E27FC236}">
                <a16:creationId xmlns:a16="http://schemas.microsoft.com/office/drawing/2014/main" id="{2B1DEA6A-147E-4C8E-AFB1-57BA519652A7}"/>
              </a:ext>
            </a:extLst>
          </p:cNvPr>
          <p:cNvSpPr txBox="1"/>
          <p:nvPr/>
        </p:nvSpPr>
        <p:spPr>
          <a:xfrm>
            <a:off x="1327374" y="1676856"/>
            <a:ext cx="1545113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선형 회귀 방법인 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ARIMA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모델의 단점을 극복하기 위해서 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Additive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모델을 기반한 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Prophet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 모델을 사용</a:t>
            </a:r>
            <a:endParaRPr lang="ko-KR" altLang="en-US"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1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00" name="Google Shape;1000;p3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34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01" name="Google Shape;1001;p31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2" name="Google Shape;100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5547" y="4709591"/>
            <a:ext cx="7950829" cy="494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99375" y="2725775"/>
            <a:ext cx="5138287" cy="69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967" y="3041214"/>
            <a:ext cx="5538304" cy="43191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31"/>
          <p:cNvSpPr txBox="1"/>
          <p:nvPr/>
        </p:nvSpPr>
        <p:spPr>
          <a:xfrm>
            <a:off x="947293" y="2350139"/>
            <a:ext cx="553830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구성한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모델을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통해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10일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예측값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및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신뢰구간</a:t>
            </a:r>
            <a:endParaRPr sz="20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06" name="Google Shape;1006;p31"/>
          <p:cNvSpPr txBox="1"/>
          <p:nvPr/>
        </p:nvSpPr>
        <p:spPr>
          <a:xfrm>
            <a:off x="14132155" y="2129927"/>
            <a:ext cx="192937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트렌드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곡선</a:t>
            </a:r>
            <a:endParaRPr sz="20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07" name="Google Shape;1007;p31"/>
          <p:cNvSpPr txBox="1"/>
          <p:nvPr/>
        </p:nvSpPr>
        <p:spPr>
          <a:xfrm>
            <a:off x="7042311" y="4067067"/>
            <a:ext cx="233454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적합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sz="20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6" name="Google Shape;948;p28">
            <a:extLst>
              <a:ext uri="{FF2B5EF4-FFF2-40B4-BE49-F238E27FC236}">
                <a16:creationId xmlns:a16="http://schemas.microsoft.com/office/drawing/2014/main" id="{B90B2FE0-CBAB-4000-BCE2-652DC96AB88C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 분석 </a:t>
            </a:r>
            <a:r>
              <a:rPr lang="en-US" altLang="ko-KR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FBProphet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마지막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10일을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예측하기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위한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Train-Test 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Set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분할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및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진행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7" name="Google Shape;992;p30">
            <a:extLst>
              <a:ext uri="{FF2B5EF4-FFF2-40B4-BE49-F238E27FC236}">
                <a16:creationId xmlns:a16="http://schemas.microsoft.com/office/drawing/2014/main" id="{EA90DBD3-A6C6-4D8E-866D-73E12ABBDB2B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데이터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FB3FE2DB-D2AE-46D7-A4E9-574CC9DE5146}"/>
              </a:ext>
            </a:extLst>
          </p:cNvPr>
          <p:cNvCxnSpPr/>
          <p:nvPr/>
        </p:nvCxnSpPr>
        <p:spPr>
          <a:xfrm>
            <a:off x="947293" y="2844474"/>
            <a:ext cx="5504737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040;p33">
            <a:extLst>
              <a:ext uri="{FF2B5EF4-FFF2-40B4-BE49-F238E27FC236}">
                <a16:creationId xmlns:a16="http://schemas.microsoft.com/office/drawing/2014/main" id="{F81A1444-9BD6-4D9E-91CA-7AED86A6A6A2}"/>
              </a:ext>
            </a:extLst>
          </p:cNvPr>
          <p:cNvCxnSpPr/>
          <p:nvPr/>
        </p:nvCxnSpPr>
        <p:spPr>
          <a:xfrm>
            <a:off x="7042311" y="4527110"/>
            <a:ext cx="2334545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040;p33">
            <a:extLst>
              <a:ext uri="{FF2B5EF4-FFF2-40B4-BE49-F238E27FC236}">
                <a16:creationId xmlns:a16="http://schemas.microsoft.com/office/drawing/2014/main" id="{63BFD90C-D268-402F-84ED-BA8687BB4050}"/>
              </a:ext>
            </a:extLst>
          </p:cNvPr>
          <p:cNvCxnSpPr/>
          <p:nvPr/>
        </p:nvCxnSpPr>
        <p:spPr>
          <a:xfrm>
            <a:off x="14132155" y="2592396"/>
            <a:ext cx="1929376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2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18" name="Google Shape;1018;p32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35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19" name="Google Shape;1019;p32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0" name="Google Shape;1020;p32"/>
          <p:cNvPicPr preferRelativeResize="0"/>
          <p:nvPr/>
        </p:nvPicPr>
        <p:blipFill rotWithShape="1">
          <a:blip r:embed="rId3">
            <a:alphaModFix/>
          </a:blip>
          <a:srcRect t="3827"/>
          <a:stretch/>
        </p:blipFill>
        <p:spPr>
          <a:xfrm>
            <a:off x="3640886" y="3653072"/>
            <a:ext cx="11315675" cy="62995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3" name="Google Shape;1023;p32"/>
          <p:cNvGrpSpPr/>
          <p:nvPr/>
        </p:nvGrpSpPr>
        <p:grpSpPr>
          <a:xfrm>
            <a:off x="4917112" y="2210580"/>
            <a:ext cx="8763300" cy="1095000"/>
            <a:chOff x="1438850" y="2394125"/>
            <a:chExt cx="8763300" cy="1095000"/>
          </a:xfrm>
        </p:grpSpPr>
        <p:pic>
          <p:nvPicPr>
            <p:cNvPr id="1024" name="Google Shape;1024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38850" y="2454250"/>
              <a:ext cx="8763225" cy="97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" name="Google Shape;1025;p32"/>
            <p:cNvSpPr/>
            <p:nvPr/>
          </p:nvSpPr>
          <p:spPr>
            <a:xfrm>
              <a:off x="1438850" y="2394125"/>
              <a:ext cx="8763300" cy="1095000"/>
            </a:xfrm>
            <a:prstGeom prst="rect">
              <a:avLst/>
            </a:prstGeom>
            <a:noFill/>
            <a:ln w="28575" cap="flat" cmpd="sng">
              <a:solidFill>
                <a:srgbClr val="1F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13" name="Google Shape;948;p28">
            <a:extLst>
              <a:ext uri="{FF2B5EF4-FFF2-40B4-BE49-F238E27FC236}">
                <a16:creationId xmlns:a16="http://schemas.microsoft.com/office/drawing/2014/main" id="{CF2BA74D-4463-4D30-AF00-C213155192C8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 분석 </a:t>
            </a:r>
            <a:r>
              <a:rPr lang="en-US" altLang="ko-KR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FBProphet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마지막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10일을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예측하기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위한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Train-Test Set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분할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및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진행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" name="Google Shape;992;p30">
            <a:extLst>
              <a:ext uri="{FF2B5EF4-FFF2-40B4-BE49-F238E27FC236}">
                <a16:creationId xmlns:a16="http://schemas.microsoft.com/office/drawing/2014/main" id="{96DFD72C-F1B5-4929-B712-5912865514EE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데이터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3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31" name="Google Shape;1031;p33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36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32" name="Google Shape;1032;p33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3" name="Google Shape;1033;p33"/>
          <p:cNvPicPr preferRelativeResize="0"/>
          <p:nvPr/>
        </p:nvPicPr>
        <p:blipFill rotWithShape="1">
          <a:blip r:embed="rId3">
            <a:alphaModFix/>
          </a:blip>
          <a:srcRect l="997" r="1201" b="2170"/>
          <a:stretch/>
        </p:blipFill>
        <p:spPr>
          <a:xfrm>
            <a:off x="1371062" y="4562491"/>
            <a:ext cx="7716465" cy="515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52384" y="4507988"/>
            <a:ext cx="7716467" cy="51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3"/>
          <p:cNvSpPr txBox="1"/>
          <p:nvPr/>
        </p:nvSpPr>
        <p:spPr>
          <a:xfrm>
            <a:off x="1726415" y="2262183"/>
            <a:ext cx="12227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확인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재무지표를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포함한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데이터가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더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정밀하게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예측하는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것으로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보임</a:t>
            </a:r>
            <a:endParaRPr sz="2000" b="1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39" name="Google Shape;1039;p33"/>
          <p:cNvSpPr txBox="1"/>
          <p:nvPr/>
        </p:nvSpPr>
        <p:spPr>
          <a:xfrm>
            <a:off x="3905250" y="3867975"/>
            <a:ext cx="256799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주식</a:t>
            </a:r>
            <a:r>
              <a:rPr lang="en-US" sz="2000" b="1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정보</a:t>
            </a:r>
            <a:r>
              <a:rPr lang="en-US" sz="2000" b="1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LSTM</a:t>
            </a:r>
            <a:endParaRPr sz="20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cxnSp>
        <p:nvCxnSpPr>
          <p:cNvPr id="1040" name="Google Shape;1040;p33"/>
          <p:cNvCxnSpPr/>
          <p:nvPr/>
        </p:nvCxnSpPr>
        <p:spPr>
          <a:xfrm>
            <a:off x="3905250" y="4379625"/>
            <a:ext cx="2568000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1" name="Google Shape;1041;p33"/>
          <p:cNvSpPr txBox="1"/>
          <p:nvPr/>
        </p:nvSpPr>
        <p:spPr>
          <a:xfrm>
            <a:off x="11849100" y="3829875"/>
            <a:ext cx="38313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dirty="0" err="1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주식</a:t>
            </a:r>
            <a:r>
              <a:rPr lang="en-US" sz="2000" b="1" dirty="0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정보</a:t>
            </a:r>
            <a:r>
              <a:rPr lang="en-US" sz="2000" b="1" dirty="0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+ </a:t>
            </a:r>
            <a:r>
              <a:rPr lang="en-US" sz="2000" b="1" dirty="0" err="1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재무지표</a:t>
            </a:r>
            <a:r>
              <a:rPr lang="en-US" sz="2000" b="1" dirty="0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LSTM</a:t>
            </a:r>
            <a:endParaRPr sz="2000" b="1" i="0" u="none" strike="noStrike" cap="none" dirty="0">
              <a:solidFill>
                <a:srgbClr val="4B6972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cxnSp>
        <p:nvCxnSpPr>
          <p:cNvPr id="1042" name="Google Shape;1042;p33"/>
          <p:cNvCxnSpPr/>
          <p:nvPr/>
        </p:nvCxnSpPr>
        <p:spPr>
          <a:xfrm>
            <a:off x="11791950" y="4379625"/>
            <a:ext cx="3958800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48;p28">
            <a:extLst>
              <a:ext uri="{FF2B5EF4-FFF2-40B4-BE49-F238E27FC236}">
                <a16:creationId xmlns:a16="http://schemas.microsoft.com/office/drawing/2014/main" id="{381B45FB-82C4-4FF0-951D-C7850B1666B4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 분석 </a:t>
            </a:r>
            <a:r>
              <a:rPr lang="en-US" altLang="ko-KR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6" name="Google Shape;992;p30">
            <a:extLst>
              <a:ext uri="{FF2B5EF4-FFF2-40B4-BE49-F238E27FC236}">
                <a16:creationId xmlns:a16="http://schemas.microsoft.com/office/drawing/2014/main" id="{548A6930-D067-488A-9C02-13B98F62F58A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데이터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7" name="Google Shape;373;p8">
            <a:extLst>
              <a:ext uri="{FF2B5EF4-FFF2-40B4-BE49-F238E27FC236}">
                <a16:creationId xmlns:a16="http://schemas.microsoft.com/office/drawing/2014/main" id="{A3560937-361A-434E-8F74-BCCED21F3F91}"/>
              </a:ext>
            </a:extLst>
          </p:cNvPr>
          <p:cNvSpPr txBox="1"/>
          <p:nvPr/>
        </p:nvSpPr>
        <p:spPr>
          <a:xfrm>
            <a:off x="1327374" y="1676856"/>
            <a:ext cx="1690256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anum Gothic"/>
                <a:sym typeface="Nanum Gothic"/>
              </a:rPr>
              <a:t>날짜 기반으로 종가만 예측하는 모델과 재무지표를 포함한 데이터로 종가를 예측하는 모델을 시행 해보고 결과를 비교</a:t>
            </a:r>
            <a:endParaRPr lang="ko-KR" altLang="en-US" sz="2400" b="1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Google Shape;1037;p33">
            <a:extLst>
              <a:ext uri="{FF2B5EF4-FFF2-40B4-BE49-F238E27FC236}">
                <a16:creationId xmlns:a16="http://schemas.microsoft.com/office/drawing/2014/main" id="{3AE90EAE-674B-4822-805C-2BD8EDACF6D1}"/>
              </a:ext>
            </a:extLst>
          </p:cNvPr>
          <p:cNvSpPr txBox="1"/>
          <p:nvPr/>
        </p:nvSpPr>
        <p:spPr>
          <a:xfrm>
            <a:off x="1543650" y="2718767"/>
            <a:ext cx="122277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window size 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10일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기준으로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shift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진행</a:t>
            </a:r>
            <a:endParaRPr sz="2000" b="1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9144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  <a:buChar char="●"/>
            </a:pP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= 12개(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주식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정보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+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재무지표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* 10일 = 120개</a:t>
            </a:r>
            <a:endParaRPr sz="20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gf5d93c4d0e_6_172"/>
          <p:cNvPicPr preferRelativeResize="0"/>
          <p:nvPr/>
        </p:nvPicPr>
        <p:blipFill rotWithShape="1">
          <a:blip r:embed="rId3">
            <a:alphaModFix/>
          </a:blip>
          <a:srcRect t="40242" b="42488"/>
          <a:stretch/>
        </p:blipFill>
        <p:spPr>
          <a:xfrm>
            <a:off x="10734987" y="9500900"/>
            <a:ext cx="51862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gf5d93c4d0e_6_172"/>
          <p:cNvPicPr preferRelativeResize="0"/>
          <p:nvPr/>
        </p:nvPicPr>
        <p:blipFill rotWithShape="1">
          <a:blip r:embed="rId3">
            <a:alphaModFix/>
          </a:blip>
          <a:srcRect t="19672" r="42075" b="65687"/>
          <a:stretch/>
        </p:blipFill>
        <p:spPr>
          <a:xfrm>
            <a:off x="3145625" y="5872775"/>
            <a:ext cx="3004000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gf5d93c4d0e_6_172"/>
          <p:cNvPicPr preferRelativeResize="0"/>
          <p:nvPr/>
        </p:nvPicPr>
        <p:blipFill rotWithShape="1">
          <a:blip r:embed="rId3">
            <a:alphaModFix/>
          </a:blip>
          <a:srcRect t="60282" r="24749" b="25077"/>
          <a:stretch/>
        </p:blipFill>
        <p:spPr>
          <a:xfrm>
            <a:off x="7785550" y="5849575"/>
            <a:ext cx="3902750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gf5d93c4d0e_6_172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51" name="Google Shape;1051;gf5d93c4d0e_6_172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37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52" name="Google Shape;1052;gf5d93c4d0e_6_172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3" name="Google Shape;1053;gf5d93c4d0e_6_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6800" y="6376225"/>
            <a:ext cx="4823624" cy="321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gf5d93c4d0e_6_172"/>
          <p:cNvPicPr preferRelativeResize="0"/>
          <p:nvPr/>
        </p:nvPicPr>
        <p:blipFill rotWithShape="1">
          <a:blip r:embed="rId5">
            <a:alphaModFix/>
          </a:blip>
          <a:srcRect t="4834"/>
          <a:stretch/>
        </p:blipFill>
        <p:spPr>
          <a:xfrm>
            <a:off x="12101425" y="2710488"/>
            <a:ext cx="4979175" cy="310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gf5d93c4d0e_6_1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6375" y="2726700"/>
            <a:ext cx="4979175" cy="330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gf5d93c4d0e_6_1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27950" y="2620925"/>
            <a:ext cx="5107275" cy="337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gf5d93c4d0e_6_17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32050" y="6449400"/>
            <a:ext cx="5186200" cy="311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gf5d93c4d0e_6_1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2475" y="9620388"/>
            <a:ext cx="3902750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gf5d93c4d0e_6_172"/>
          <p:cNvPicPr preferRelativeResize="0"/>
          <p:nvPr/>
        </p:nvPicPr>
        <p:blipFill rotWithShape="1">
          <a:blip r:embed="rId3">
            <a:alphaModFix/>
          </a:blip>
          <a:srcRect r="30357" b="82730"/>
          <a:stretch/>
        </p:blipFill>
        <p:spPr>
          <a:xfrm>
            <a:off x="13019425" y="5807514"/>
            <a:ext cx="361172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37;p33">
            <a:extLst>
              <a:ext uri="{FF2B5EF4-FFF2-40B4-BE49-F238E27FC236}">
                <a16:creationId xmlns:a16="http://schemas.microsoft.com/office/drawing/2014/main" id="{250A727F-0D82-48A4-9E55-762D853F4341}"/>
              </a:ext>
            </a:extLst>
          </p:cNvPr>
          <p:cNvSpPr txBox="1"/>
          <p:nvPr/>
        </p:nvSpPr>
        <p:spPr>
          <a:xfrm>
            <a:off x="1726415" y="1971897"/>
            <a:ext cx="122277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산점도가</a:t>
            </a: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 선형에 가까울수록 예측 정확도 높음 → </a:t>
            </a:r>
            <a:r>
              <a:rPr lang="en-US" altLang="ko-KR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x : </a:t>
            </a:r>
            <a:r>
              <a:rPr lang="ko-KR" alt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실제값</a:t>
            </a:r>
            <a:r>
              <a:rPr lang="en-US" altLang="ko-KR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, y : </a:t>
            </a:r>
            <a:r>
              <a:rPr lang="ko-KR" alt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예측값</a:t>
            </a:r>
            <a:endParaRPr lang="ko-KR" altLang="en-US" sz="2000" b="1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b="1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Google Shape;992;p30">
            <a:extLst>
              <a:ext uri="{FF2B5EF4-FFF2-40B4-BE49-F238E27FC236}">
                <a16:creationId xmlns:a16="http://schemas.microsoft.com/office/drawing/2014/main" id="{B20E54A7-8610-48DC-AB42-28ECA57A910F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" name="Google Shape;948;p28">
            <a:extLst>
              <a:ext uri="{FF2B5EF4-FFF2-40B4-BE49-F238E27FC236}">
                <a16:creationId xmlns:a16="http://schemas.microsoft.com/office/drawing/2014/main" id="{450410D9-45E8-4A46-BA62-5BE280F58F22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 분석 </a:t>
            </a:r>
            <a:r>
              <a:rPr lang="en-US" altLang="ko-KR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재무 정보를 추가한 데이터로 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5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개의 업종 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LSTM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실행 후 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RMSE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 및 </a:t>
            </a:r>
            <a:r>
              <a:rPr lang="ko-KR" alt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산점도</a:t>
            </a:r>
            <a:r>
              <a:rPr lang="ko-KR" altLang="en-US" sz="24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5"/>
          <p:cNvSpPr txBox="1"/>
          <p:nvPr/>
        </p:nvSpPr>
        <p:spPr>
          <a:xfrm>
            <a:off x="10745225" y="2691500"/>
            <a:ext cx="6418800" cy="32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68" name="Google Shape;1068;p35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69" name="Google Shape;1069;p35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38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70" name="Google Shape;1070;p35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1" name="Google Shape;1071;p35"/>
          <p:cNvPicPr preferRelativeResize="0"/>
          <p:nvPr/>
        </p:nvPicPr>
        <p:blipFill rotWithShape="1">
          <a:blip r:embed="rId3">
            <a:alphaModFix/>
          </a:blip>
          <a:srcRect t="1894" r="6164" b="7030"/>
          <a:stretch/>
        </p:blipFill>
        <p:spPr>
          <a:xfrm>
            <a:off x="10745225" y="7062579"/>
            <a:ext cx="6553200" cy="196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5225" y="2691508"/>
            <a:ext cx="8794226" cy="6494867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5"/>
          <p:cNvSpPr txBox="1"/>
          <p:nvPr/>
        </p:nvSpPr>
        <p:spPr>
          <a:xfrm>
            <a:off x="11756225" y="3326325"/>
            <a:ext cx="3883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-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Train : 0.8, Test : 0.2</a:t>
            </a:r>
            <a:endParaRPr sz="20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76" name="Google Shape;1076;p35"/>
          <p:cNvSpPr txBox="1"/>
          <p:nvPr/>
        </p:nvSpPr>
        <p:spPr>
          <a:xfrm>
            <a:off x="11930222" y="6364350"/>
            <a:ext cx="393855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layer_summary</a:t>
            </a:r>
            <a:r>
              <a:rPr lang="en-US" sz="2000" b="1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(layer </a:t>
            </a: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정보</a:t>
            </a:r>
            <a:r>
              <a:rPr lang="en-US" sz="2000" b="1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)</a:t>
            </a:r>
            <a:endParaRPr sz="2000" b="1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cxnSp>
        <p:nvCxnSpPr>
          <p:cNvPr id="1077" name="Google Shape;1077;p35"/>
          <p:cNvCxnSpPr/>
          <p:nvPr/>
        </p:nvCxnSpPr>
        <p:spPr>
          <a:xfrm>
            <a:off x="11890775" y="6856950"/>
            <a:ext cx="3978000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35"/>
          <p:cNvSpPr txBox="1"/>
          <p:nvPr/>
        </p:nvSpPr>
        <p:spPr>
          <a:xfrm>
            <a:off x="11756225" y="4401900"/>
            <a:ext cx="38838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1 : 매수 시점(상승 예측) </a:t>
            </a:r>
            <a:endParaRPr sz="2000"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 : 매도 시점(하락 예측) </a:t>
            </a:r>
            <a:endParaRPr sz="2000"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 : 유지(보합 예측) </a:t>
            </a:r>
            <a:endParaRPr sz="20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79" name="Google Shape;1079;p35"/>
          <p:cNvSpPr txBox="1"/>
          <p:nvPr/>
        </p:nvSpPr>
        <p:spPr>
          <a:xfrm>
            <a:off x="11070425" y="2945325"/>
            <a:ext cx="3883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Roboto"/>
              <a:buChar char="●"/>
            </a:pPr>
            <a:r>
              <a:rPr lang="en-US" sz="2000" b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 분할</a:t>
            </a:r>
            <a:endParaRPr sz="2000" b="1" i="0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80" name="Google Shape;1080;p35"/>
          <p:cNvSpPr txBox="1"/>
          <p:nvPr/>
        </p:nvSpPr>
        <p:spPr>
          <a:xfrm>
            <a:off x="11070425" y="3944700"/>
            <a:ext cx="3883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Roboto"/>
              <a:buChar char="●"/>
            </a:pPr>
            <a:r>
              <a:rPr lang="en-US" sz="2000" b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클래스 라벨링</a:t>
            </a:r>
            <a:endParaRPr sz="2000" b="1" i="0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6" name="Google Shape;948;p28">
            <a:extLst>
              <a:ext uri="{FF2B5EF4-FFF2-40B4-BE49-F238E27FC236}">
                <a16:creationId xmlns:a16="http://schemas.microsoft.com/office/drawing/2014/main" id="{A2E844EF-D713-4841-8B72-136C27F30F03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강화 학습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altLang="ko-KR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RL </a:t>
            </a:r>
            <a:r>
              <a:rPr lang="en-US" altLang="ko-KR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Train-Test 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 분할 및 학습 진행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7" name="Google Shape;992;p30">
            <a:extLst>
              <a:ext uri="{FF2B5EF4-FFF2-40B4-BE49-F238E27FC236}">
                <a16:creationId xmlns:a16="http://schemas.microsoft.com/office/drawing/2014/main" id="{452A0ACF-DE43-4383-99A1-38026707B19F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f5d93c4d0e_6_204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86" name="Google Shape;1086;gf5d93c4d0e_6_204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39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87" name="Google Shape;1087;gf5d93c4d0e_6_204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88" name="Google Shape;1088;gf5d93c4d0e_6_204"/>
          <p:cNvPicPr preferRelativeResize="0"/>
          <p:nvPr/>
        </p:nvPicPr>
        <p:blipFill rotWithShape="1">
          <a:blip r:embed="rId3">
            <a:alphaModFix/>
          </a:blip>
          <a:srcRect l="4743"/>
          <a:stretch/>
        </p:blipFill>
        <p:spPr>
          <a:xfrm>
            <a:off x="9711301" y="2643955"/>
            <a:ext cx="7909849" cy="375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gf5d93c4d0e_6_204"/>
          <p:cNvPicPr preferRelativeResize="0"/>
          <p:nvPr/>
        </p:nvPicPr>
        <p:blipFill rotWithShape="1">
          <a:blip r:embed="rId4">
            <a:alphaModFix/>
          </a:blip>
          <a:srcRect l="895" r="737"/>
          <a:stretch/>
        </p:blipFill>
        <p:spPr>
          <a:xfrm>
            <a:off x="1395475" y="2622663"/>
            <a:ext cx="8102342" cy="386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gf5d93c4d0e_6_2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1525" y="6921588"/>
            <a:ext cx="4118700" cy="2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gf5d93c4d0e_6_2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97275" y="7805588"/>
            <a:ext cx="6553200" cy="117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gf5d93c4d0e_6_204"/>
          <p:cNvSpPr/>
          <p:nvPr/>
        </p:nvSpPr>
        <p:spPr>
          <a:xfrm>
            <a:off x="10169725" y="7459975"/>
            <a:ext cx="6891600" cy="1790100"/>
          </a:xfrm>
          <a:prstGeom prst="ellipse">
            <a:avLst/>
          </a:prstGeom>
          <a:noFill/>
          <a:ln w="19050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1093" name="Google Shape;1093;gf5d93c4d0e_6_204"/>
          <p:cNvCxnSpPr>
            <a:endCxn id="1092" idx="2"/>
          </p:cNvCxnSpPr>
          <p:nvPr/>
        </p:nvCxnSpPr>
        <p:spPr>
          <a:xfrm>
            <a:off x="8564725" y="8354425"/>
            <a:ext cx="1605000" cy="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C0504D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097" name="Google Shape;1097;gf5d93c4d0e_6_204"/>
          <p:cNvSpPr txBox="1"/>
          <p:nvPr/>
        </p:nvSpPr>
        <p:spPr>
          <a:xfrm>
            <a:off x="2005075" y="7958000"/>
            <a:ext cx="22485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dirty="0" err="1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종목별</a:t>
            </a:r>
            <a:r>
              <a:rPr lang="en-US" sz="2000" b="1" dirty="0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정확도</a:t>
            </a:r>
            <a:endParaRPr sz="2000" b="1" i="0" u="none" strike="noStrike" cap="none" dirty="0">
              <a:solidFill>
                <a:srgbClr val="4B6972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cxnSp>
        <p:nvCxnSpPr>
          <p:cNvPr id="1098" name="Google Shape;1098;gf5d93c4d0e_6_204"/>
          <p:cNvCxnSpPr/>
          <p:nvPr/>
        </p:nvCxnSpPr>
        <p:spPr>
          <a:xfrm>
            <a:off x="1973575" y="8494425"/>
            <a:ext cx="2347200" cy="0"/>
          </a:xfrm>
          <a:prstGeom prst="straightConnector1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48;p28">
            <a:extLst>
              <a:ext uri="{FF2B5EF4-FFF2-40B4-BE49-F238E27FC236}">
                <a16:creationId xmlns:a16="http://schemas.microsoft.com/office/drawing/2014/main" id="{35C48EA8-3E19-400E-8137-51B8DBA5B558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강화 학습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altLang="ko-KR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RL 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 진행 후 결과 확인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7" name="Google Shape;992;p30">
            <a:extLst>
              <a:ext uri="{FF2B5EF4-FFF2-40B4-BE49-F238E27FC236}">
                <a16:creationId xmlns:a16="http://schemas.microsoft.com/office/drawing/2014/main" id="{9BC65B85-2ADF-4615-80F7-3D9B0DC81683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8" name="Google Shape;373;p8">
            <a:extLst>
              <a:ext uri="{FF2B5EF4-FFF2-40B4-BE49-F238E27FC236}">
                <a16:creationId xmlns:a16="http://schemas.microsoft.com/office/drawing/2014/main" id="{CE43E594-72B1-4BFF-9450-6587C39A7A13}"/>
              </a:ext>
            </a:extLst>
          </p:cNvPr>
          <p:cNvSpPr txBox="1"/>
          <p:nvPr/>
        </p:nvSpPr>
        <p:spPr>
          <a:xfrm>
            <a:off x="1327374" y="1676856"/>
            <a:ext cx="1690256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셀트리온 종목을 제외한 나머지 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4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가지 종목은 재무 정보를 포함한 결과의 정확도가 더 높게 나옴</a:t>
            </a:r>
            <a:endParaRPr lang="ko-KR" altLang="en-US" sz="2400" b="1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"/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66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2088550" y="458098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2088550" y="524773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4" name="Google Shape;110;p1">
            <a:extLst>
              <a:ext uri="{FF2B5EF4-FFF2-40B4-BE49-F238E27FC236}">
                <a16:creationId xmlns:a16="http://schemas.microsoft.com/office/drawing/2014/main" id="{658AB60C-ADCE-4672-B6F0-764B60E4A2A3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07;p1">
            <a:extLst>
              <a:ext uri="{FF2B5EF4-FFF2-40B4-BE49-F238E27FC236}">
                <a16:creationId xmlns:a16="http://schemas.microsoft.com/office/drawing/2014/main" id="{F8AF4056-E5EC-4649-A943-3A5F481F3E3A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C0737B-BA23-4908-A794-910C1A733F82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1-1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EB097-87BC-47B5-A64C-AA8FE808BBD6}"/>
              </a:ext>
            </a:extLst>
          </p:cNvPr>
          <p:cNvSpPr txBox="1"/>
          <p:nvPr/>
        </p:nvSpPr>
        <p:spPr>
          <a:xfrm>
            <a:off x="2491450" y="426124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기획 배경 및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F8EAA4-753A-4E8C-96FB-DFDB80F95A20}"/>
              </a:ext>
            </a:extLst>
          </p:cNvPr>
          <p:cNvSpPr txBox="1"/>
          <p:nvPr/>
        </p:nvSpPr>
        <p:spPr>
          <a:xfrm>
            <a:off x="2491450" y="491580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구성원 및 역할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f5d93c4d0e_0_19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1105" name="Google Shape;1105;gf5d93c4d0e_0_190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06" name="Google Shape;1106;gf5d93c4d0e_0_190"/>
          <p:cNvGraphicFramePr/>
          <p:nvPr>
            <p:extLst>
              <p:ext uri="{D42A27DB-BD31-4B8C-83A1-F6EECF244321}">
                <p14:modId xmlns:p14="http://schemas.microsoft.com/office/powerpoint/2010/main" val="757766849"/>
              </p:ext>
            </p:extLst>
          </p:nvPr>
        </p:nvGraphicFramePr>
        <p:xfrm>
          <a:off x="883206" y="2993660"/>
          <a:ext cx="17365475" cy="641125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{CB8706BC-676D-48A3-9398-0BDE85F09F5C}</a:tableStyleId>
              </a:tblPr>
              <a:tblGrid>
                <a:gridCol w="85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8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79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69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73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09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4918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405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3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code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lstm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arima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fbprophet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RL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mail_news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mail_news_nsi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asia_news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asia_news_nsi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sampro_youtube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hk_youtube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suka_youtube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close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2021-09-15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75635.24267578125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76491.08497472802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76623.2358624819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0.7823529411764706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156.76470588235293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0.5076208513708514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101.8575036075036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0.3713306917084588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0.5125603526830673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77000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2021-09-16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75637.32958984375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76936.87973354082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76644.81668759834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0.5472222222222222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109.8611111111111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0.5895424836601307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118.08496732026143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0.3713306917084588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0.5636259615421295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76100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2021-09-17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76096.15283203125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76320.41718345125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76621.52012548641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0.772108843537415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154.42176870748298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0.548018648018648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109.8764568764569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0.24351451794306436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0.5351220965385437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77200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2021-09-23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76369.52661132812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76895.10958142759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76429.80359181295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0.6597967250141163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132.30717108977976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0.5645161163859226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113.11374959297396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0.29997785687446593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0.5807233676314354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77400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2021-09-24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76418.15063476562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77680.41069898686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76287.74944202403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0.43888888888888883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87.94444444444446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0.6452922077922078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129.0584415584416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0.3010847717523575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0.4843483939766884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77300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2021-09-27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76359.40673828125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77162.59166319207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75936.43952160457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0.4655483405483406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93.3823953823954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0.6834075281443702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136.86571615518983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0.1856757402420044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0.21809494495391846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77700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2021-09-28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76422.0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77641.18038252764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75967.82153906283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0.5718073593073593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114.67965367965367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0.24771524771524772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49.543049543049534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0.39847799284117563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0.32479862372080487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76300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2021-09-29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76854.09106445312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76541.42479116977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75715.30224376015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0.5097402597402598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102.03896103896105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0.4542417460226949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91.04065689684666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0.2841522693634033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0.44273969531059265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74100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76312.1123046875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73766.2246482903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75549.74877666075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0.5082417582417582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101.95604395604394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0.28242424242424236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56.68484848484849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0.4166861687387739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0.604040116071701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74100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2021-10-01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75350.94018554688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74356.54373860663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75355.39555011716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0.5082417582417582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101.95604395604394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0.28242424242424236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56.68484848484849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0.6680860420068105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0.9657880663871765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73200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Google Shape;948;p28">
            <a:extLst>
              <a:ext uri="{FF2B5EF4-FFF2-40B4-BE49-F238E27FC236}">
                <a16:creationId xmlns:a16="http://schemas.microsoft.com/office/drawing/2014/main" id="{CD0B12CA-7A17-42E0-B973-499050B87C98}"/>
              </a:ext>
            </a:extLst>
          </p:cNvPr>
          <p:cNvSpPr txBox="1"/>
          <p:nvPr/>
        </p:nvSpPr>
        <p:spPr>
          <a:xfrm>
            <a:off x="1263549" y="1113413"/>
            <a:ext cx="171561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앙상블 모델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감성점수‧종가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6" name="Google Shape;992;p30">
            <a:extLst>
              <a:ext uri="{FF2B5EF4-FFF2-40B4-BE49-F238E27FC236}">
                <a16:creationId xmlns:a16="http://schemas.microsoft.com/office/drawing/2014/main" id="{6A886CB5-84A6-4D2C-A085-21842E0E77D0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7" name="Google Shape;373;p8">
            <a:extLst>
              <a:ext uri="{FF2B5EF4-FFF2-40B4-BE49-F238E27FC236}">
                <a16:creationId xmlns:a16="http://schemas.microsoft.com/office/drawing/2014/main" id="{499836FE-57DE-45D1-B493-D07EA312AEF0}"/>
              </a:ext>
            </a:extLst>
          </p:cNvPr>
          <p:cNvSpPr txBox="1"/>
          <p:nvPr/>
        </p:nvSpPr>
        <p:spPr>
          <a:xfrm>
            <a:off x="1516061" y="2225376"/>
            <a:ext cx="6887712" cy="538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매일 뉴스 </a:t>
            </a:r>
            <a:r>
              <a:rPr lang="ko-KR" alt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크롤링</a:t>
            </a: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 후에 업데이트 가능하도록 코드 작성</a:t>
            </a:r>
            <a:endParaRPr lang="ko-KR" altLang="en-US" sz="2000" b="1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Google Shape;373;p8">
            <a:extLst>
              <a:ext uri="{FF2B5EF4-FFF2-40B4-BE49-F238E27FC236}">
                <a16:creationId xmlns:a16="http://schemas.microsoft.com/office/drawing/2014/main" id="{710F2B2C-26CB-4C92-9314-AA349339247C}"/>
              </a:ext>
            </a:extLst>
          </p:cNvPr>
          <p:cNvSpPr txBox="1"/>
          <p:nvPr/>
        </p:nvSpPr>
        <p:spPr>
          <a:xfrm>
            <a:off x="1327374" y="1676856"/>
            <a:ext cx="169025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3200"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업종별 모델 결과 및 신문사 뉴스 긍정지수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뉴스심리지수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(NSI)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계산 결과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0" name="Google Shape;1161;gf598ca5f18_5_11">
            <a:extLst>
              <a:ext uri="{FF2B5EF4-FFF2-40B4-BE49-F238E27FC236}">
                <a16:creationId xmlns:a16="http://schemas.microsoft.com/office/drawing/2014/main" id="{E7894BA8-C597-41DB-AA08-BF9B0B3DEB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40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f5d93c4d0e_0_27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1122" name="Google Shape;1122;gf5d93c4d0e_0_275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3" name="Google Shape;1123;gf5d93c4d0e_0_275"/>
          <p:cNvSpPr/>
          <p:nvPr/>
        </p:nvSpPr>
        <p:spPr>
          <a:xfrm>
            <a:off x="8382600" y="7476875"/>
            <a:ext cx="2246700" cy="683700"/>
          </a:xfrm>
          <a:prstGeom prst="downArrow">
            <a:avLst>
              <a:gd name="adj1" fmla="val 43642"/>
              <a:gd name="adj2" fmla="val 60677"/>
            </a:avLst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124" name="Google Shape;1124;gf5d93c4d0e_0_275"/>
          <p:cNvSpPr txBox="1"/>
          <p:nvPr/>
        </p:nvSpPr>
        <p:spPr>
          <a:xfrm>
            <a:off x="10893600" y="7494688"/>
            <a:ext cx="33663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 </a:t>
            </a:r>
            <a:r>
              <a:rPr lang="en-US" sz="3000" b="1" i="0" u="none" strike="noStrike" cap="none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정확도 </a:t>
            </a:r>
            <a:r>
              <a:rPr lang="en-US" sz="3000" b="1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비교</a:t>
            </a:r>
            <a:endParaRPr sz="3000" b="1" i="0" u="none" strike="noStrike" cap="none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1127" name="Google Shape;1127;gf5d93c4d0e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1950" y="2661425"/>
            <a:ext cx="10668000" cy="204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gf5d93c4d0e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1950" y="5145387"/>
            <a:ext cx="10668000" cy="2043138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gf5d93c4d0e_0_275"/>
          <p:cNvSpPr txBox="1"/>
          <p:nvPr/>
        </p:nvSpPr>
        <p:spPr>
          <a:xfrm>
            <a:off x="4683000" y="3031838"/>
            <a:ext cx="9645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AutoNum type="arabicPeriod"/>
            </a:pP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하드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보팅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방법을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통해서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상승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하락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보합을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</a:t>
            </a:r>
            <a:endParaRPr sz="3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9144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9685"/>
              </a:buClr>
              <a:buSzPts val="3000"/>
              <a:buFont typeface="Roboto"/>
              <a:buChar char="-"/>
            </a:pPr>
            <a:r>
              <a:rPr lang="en-US" sz="3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1, 1, 1, 1, 0, 1, 0, 0  →  1</a:t>
            </a:r>
            <a:endParaRPr sz="3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130" name="Google Shape;1130;gf5d93c4d0e_0_275"/>
          <p:cNvSpPr txBox="1"/>
          <p:nvPr/>
        </p:nvSpPr>
        <p:spPr>
          <a:xfrm>
            <a:off x="4752000" y="5578200"/>
            <a:ext cx="9507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2. 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로지스틱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분류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모델을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이용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하여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분류</a:t>
            </a:r>
            <a:endParaRPr sz="3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9144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9685"/>
              </a:buClr>
              <a:buSzPts val="3000"/>
              <a:buFont typeface="Roboto"/>
              <a:buChar char="-"/>
            </a:pPr>
            <a:r>
              <a:rPr lang="en-US" sz="30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분류</a:t>
            </a:r>
            <a:r>
              <a:rPr lang="en-US" sz="30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r>
              <a:rPr lang="en-US" sz="3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및 확률</a:t>
            </a:r>
            <a:r>
              <a:rPr lang="en-US" sz="3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도출</a:t>
            </a:r>
            <a:endParaRPr sz="3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131" name="Google Shape;1131;gf5d93c4d0e_0_275"/>
          <p:cNvSpPr/>
          <p:nvPr/>
        </p:nvSpPr>
        <p:spPr>
          <a:xfrm>
            <a:off x="4171950" y="8447375"/>
            <a:ext cx="10668000" cy="875700"/>
          </a:xfrm>
          <a:prstGeom prst="rect">
            <a:avLst/>
          </a:prstGeom>
          <a:solidFill>
            <a:srgbClr val="A69685">
              <a:alpha val="71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32" name="Google Shape;1132;gf5d93c4d0e_0_275"/>
          <p:cNvSpPr txBox="1"/>
          <p:nvPr/>
        </p:nvSpPr>
        <p:spPr>
          <a:xfrm>
            <a:off x="4752000" y="8561975"/>
            <a:ext cx="95079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최종</a:t>
            </a:r>
            <a:r>
              <a:rPr lang="en-US" sz="3000" b="1" i="0" u="none" strike="noStrike" cap="none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웹 페이지</a:t>
            </a:r>
            <a:r>
              <a:rPr lang="en-US" sz="30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분석</a:t>
            </a:r>
            <a:r>
              <a:rPr lang="en-US" sz="30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r>
              <a:rPr lang="en-US" sz="3000" b="1" i="0" u="none" strike="noStrike" cap="none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제공</a:t>
            </a:r>
            <a:endParaRPr sz="3000" b="1" i="0" u="none" strike="noStrike" cap="none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5" name="Google Shape;948;p28">
            <a:extLst>
              <a:ext uri="{FF2B5EF4-FFF2-40B4-BE49-F238E27FC236}">
                <a16:creationId xmlns:a16="http://schemas.microsoft.com/office/drawing/2014/main" id="{5DE616B5-E598-450D-BE35-2F318391EA94}"/>
              </a:ext>
            </a:extLst>
          </p:cNvPr>
          <p:cNvSpPr txBox="1"/>
          <p:nvPr/>
        </p:nvSpPr>
        <p:spPr>
          <a:xfrm>
            <a:off x="1263549" y="1113413"/>
            <a:ext cx="171561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앙상블 모델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감성점수‧종가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6" name="Google Shape;992;p30">
            <a:extLst>
              <a:ext uri="{FF2B5EF4-FFF2-40B4-BE49-F238E27FC236}">
                <a16:creationId xmlns:a16="http://schemas.microsoft.com/office/drawing/2014/main" id="{F9FDB73B-548D-4666-A6BF-2EDC8EDA9520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C9195F-34DD-4E04-ABBC-2A115B30646E}"/>
              </a:ext>
            </a:extLst>
          </p:cNvPr>
          <p:cNvSpPr/>
          <p:nvPr/>
        </p:nvSpPr>
        <p:spPr>
          <a:xfrm>
            <a:off x="5187191" y="3074869"/>
            <a:ext cx="1501637" cy="587495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2B6B4C-583A-421B-B583-FF62D189C9F6}"/>
              </a:ext>
            </a:extLst>
          </p:cNvPr>
          <p:cNvSpPr/>
          <p:nvPr/>
        </p:nvSpPr>
        <p:spPr>
          <a:xfrm>
            <a:off x="5357665" y="5626982"/>
            <a:ext cx="1513781" cy="587495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161;gf598ca5f18_5_11">
            <a:extLst>
              <a:ext uri="{FF2B5EF4-FFF2-40B4-BE49-F238E27FC236}">
                <a16:creationId xmlns:a16="http://schemas.microsoft.com/office/drawing/2014/main" id="{0E3CD927-B74A-4B3E-9AC2-12AFA31957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41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f5d93c4d0e_0_362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1139" name="Google Shape;1139;gf5d93c4d0e_0_362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40" name="Google Shape;1140;gf5d93c4d0e_0_362"/>
          <p:cNvGraphicFramePr/>
          <p:nvPr>
            <p:extLst>
              <p:ext uri="{D42A27DB-BD31-4B8C-83A1-F6EECF244321}">
                <p14:modId xmlns:p14="http://schemas.microsoft.com/office/powerpoint/2010/main" val="2318865836"/>
              </p:ext>
            </p:extLst>
          </p:nvPr>
        </p:nvGraphicFramePr>
        <p:xfrm>
          <a:off x="1024375" y="2673488"/>
          <a:ext cx="17296775" cy="577882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{CB8706BC-676D-48A3-9398-0BDE85F09F5C}</a:tableStyleId>
              </a:tblPr>
              <a:tblGrid>
                <a:gridCol w="64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1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72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562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9765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 dirty="0">
                          <a:solidFill>
                            <a:srgbClr val="24292F"/>
                          </a:solidFill>
                        </a:rPr>
                        <a:t>code</a:t>
                      </a:r>
                      <a:endParaRPr sz="1700" b="1" u="none" strike="noStrike" cap="none" dirty="0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date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lstm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arima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fbprophet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RL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mail_news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mail_news_nsi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asia_news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asia_news_nsi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sampro_youtube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hk_youtube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suka_youtube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change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24292F"/>
                          </a:solidFill>
                        </a:rPr>
                        <a:t>2021-09-15</a:t>
                      </a:r>
                      <a:endParaRPr sz="1300" b="1" u="none" strike="noStrike" cap="none" dirty="0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75550.37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76491.08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76623.24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2021-09-16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2021-09-17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2021-09-23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2021-09-24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2021-09-27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2021-09-28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2021-09-29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2021-10-01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144" name="Google Shape;1144;gf5d93c4d0e_0_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2575" y="8704845"/>
            <a:ext cx="10668000" cy="9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948;p28">
            <a:extLst>
              <a:ext uri="{FF2B5EF4-FFF2-40B4-BE49-F238E27FC236}">
                <a16:creationId xmlns:a16="http://schemas.microsoft.com/office/drawing/2014/main" id="{E75EF1A8-3A04-4163-8081-8915DDD399F4}"/>
              </a:ext>
            </a:extLst>
          </p:cNvPr>
          <p:cNvSpPr txBox="1"/>
          <p:nvPr/>
        </p:nvSpPr>
        <p:spPr>
          <a:xfrm>
            <a:off x="1263549" y="1113413"/>
            <a:ext cx="171561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앙상블 모델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감성점수‧종가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22" name="Google Shape;992;p30">
            <a:extLst>
              <a:ext uri="{FF2B5EF4-FFF2-40B4-BE49-F238E27FC236}">
                <a16:creationId xmlns:a16="http://schemas.microsoft.com/office/drawing/2014/main" id="{6EF43CA7-1BA9-4041-BB7F-136263798A23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3" name="Google Shape;373;p8">
            <a:extLst>
              <a:ext uri="{FF2B5EF4-FFF2-40B4-BE49-F238E27FC236}">
                <a16:creationId xmlns:a16="http://schemas.microsoft.com/office/drawing/2014/main" id="{27304ACD-47F3-4A8D-8325-AA9ABB4FF698}"/>
              </a:ext>
            </a:extLst>
          </p:cNvPr>
          <p:cNvSpPr txBox="1"/>
          <p:nvPr/>
        </p:nvSpPr>
        <p:spPr>
          <a:xfrm>
            <a:off x="1327374" y="1676856"/>
            <a:ext cx="1690256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1) </a:t>
            </a:r>
            <a:r>
              <a:rPr lang="ko-KR" alt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하드보팅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방법을 통해서 상승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하락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보합을 예측</a:t>
            </a:r>
            <a:endParaRPr lang="ko-KR" altLang="en-US" sz="16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793721-2CB0-4EA7-A0CD-265AD7B01400}"/>
              </a:ext>
            </a:extLst>
          </p:cNvPr>
          <p:cNvSpPr/>
          <p:nvPr/>
        </p:nvSpPr>
        <p:spPr>
          <a:xfrm>
            <a:off x="11936580" y="8883822"/>
            <a:ext cx="2251367" cy="580278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5" name="Google Shape;1145;gf5d93c4d0e_0_362"/>
          <p:cNvSpPr txBox="1"/>
          <p:nvPr/>
        </p:nvSpPr>
        <p:spPr>
          <a:xfrm>
            <a:off x="4775575" y="8858425"/>
            <a:ext cx="95220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상승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(1) ･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하락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(-1)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개수가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더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많은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</a:t>
            </a:r>
            <a:r>
              <a:rPr lang="en-US" sz="30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 41% </a:t>
            </a:r>
            <a:r>
              <a:rPr lang="en-US" sz="3000" b="1" dirty="0" err="1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정확도</a:t>
            </a:r>
            <a:r>
              <a:rPr lang="en-US" sz="30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endParaRPr sz="3000" b="1" i="0" u="none" strike="noStrike" cap="none" dirty="0">
              <a:solidFill>
                <a:srgbClr val="1F2A4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2" name="Google Shape;1161;gf598ca5f18_5_11">
            <a:extLst>
              <a:ext uri="{FF2B5EF4-FFF2-40B4-BE49-F238E27FC236}">
                <a16:creationId xmlns:a16="http://schemas.microsoft.com/office/drawing/2014/main" id="{27F6B528-A724-4E22-8A57-95E1524C6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42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f598ca5f18_5_11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161" name="Google Shape;1161;gf598ca5f18_5_1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43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162" name="Google Shape;1162;gf598ca5f18_5_11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3" name="Google Shape;1163;gf598ca5f18_5_11"/>
          <p:cNvPicPr preferRelativeResize="0"/>
          <p:nvPr/>
        </p:nvPicPr>
        <p:blipFill rotWithShape="1">
          <a:blip r:embed="rId3">
            <a:alphaModFix/>
          </a:blip>
          <a:srcRect t="64719"/>
          <a:stretch/>
        </p:blipFill>
        <p:spPr>
          <a:xfrm>
            <a:off x="9155750" y="2704838"/>
            <a:ext cx="7624126" cy="21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gf598ca5f18_5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5762" y="5066825"/>
            <a:ext cx="9344174" cy="14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gf598ca5f18_5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5725" y="7054225"/>
            <a:ext cx="11125200" cy="29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gf598ca5f18_5_11"/>
          <p:cNvPicPr preferRelativeResize="0"/>
          <p:nvPr/>
        </p:nvPicPr>
        <p:blipFill rotWithShape="1">
          <a:blip r:embed="rId3">
            <a:alphaModFix/>
          </a:blip>
          <a:srcRect b="38091"/>
          <a:stretch/>
        </p:blipFill>
        <p:spPr>
          <a:xfrm>
            <a:off x="1189725" y="2675975"/>
            <a:ext cx="7624126" cy="379711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8;p28">
            <a:extLst>
              <a:ext uri="{FF2B5EF4-FFF2-40B4-BE49-F238E27FC236}">
                <a16:creationId xmlns:a16="http://schemas.microsoft.com/office/drawing/2014/main" id="{FBD70D15-3F7A-44AE-8D99-A416DF51DF23}"/>
              </a:ext>
            </a:extLst>
          </p:cNvPr>
          <p:cNvSpPr txBox="1"/>
          <p:nvPr/>
        </p:nvSpPr>
        <p:spPr>
          <a:xfrm>
            <a:off x="1263549" y="1113413"/>
            <a:ext cx="759877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앙상블 모델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감성점수‧종가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4" name="Google Shape;992;p30">
            <a:extLst>
              <a:ext uri="{FF2B5EF4-FFF2-40B4-BE49-F238E27FC236}">
                <a16:creationId xmlns:a16="http://schemas.microsoft.com/office/drawing/2014/main" id="{8B0B20A2-1AE5-41AF-B0B9-B01EA6F22144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5" name="Google Shape;373;p8">
            <a:extLst>
              <a:ext uri="{FF2B5EF4-FFF2-40B4-BE49-F238E27FC236}">
                <a16:creationId xmlns:a16="http://schemas.microsoft.com/office/drawing/2014/main" id="{5A80D39D-FEED-42C1-A4E6-0C5F2156EE3D}"/>
              </a:ext>
            </a:extLst>
          </p:cNvPr>
          <p:cNvSpPr txBox="1"/>
          <p:nvPr/>
        </p:nvSpPr>
        <p:spPr>
          <a:xfrm>
            <a:off x="1327374" y="1676856"/>
            <a:ext cx="7486477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2)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로지스틱 분류 모델을 이용하여 분류</a:t>
            </a:r>
            <a:endParaRPr lang="ko-KR" altLang="en-US" sz="1600" b="1" i="0" u="none" strike="noStrike" cap="none" dirty="0">
              <a:solidFill>
                <a:schemeClr val="dk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D42B4C-22FB-4240-9ABD-EF6AA021F33A}"/>
              </a:ext>
            </a:extLst>
          </p:cNvPr>
          <p:cNvSpPr/>
          <p:nvPr/>
        </p:nvSpPr>
        <p:spPr>
          <a:xfrm>
            <a:off x="10011052" y="8632924"/>
            <a:ext cx="2771542" cy="58027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8" name="Google Shape;1168;gf598ca5f18_5_11"/>
          <p:cNvSpPr txBox="1"/>
          <p:nvPr/>
        </p:nvSpPr>
        <p:spPr>
          <a:xfrm>
            <a:off x="4952141" y="8611587"/>
            <a:ext cx="88764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로지스틱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분류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    </a:t>
            </a:r>
            <a:r>
              <a:rPr lang="ko-KR" altLang="en-US" sz="30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약 </a:t>
            </a:r>
            <a:r>
              <a:rPr lang="en-US" altLang="ko-KR" sz="30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63% </a:t>
            </a:r>
            <a:r>
              <a:rPr lang="ko-KR" altLang="en-US" sz="30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정확도</a:t>
            </a:r>
            <a:endParaRPr sz="3000" b="1" i="0" u="none" strike="noStrike" cap="none" dirty="0">
              <a:solidFill>
                <a:srgbClr val="A69685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169" name="Google Shape;1169;gf598ca5f18_5_11"/>
          <p:cNvSpPr txBox="1"/>
          <p:nvPr/>
        </p:nvSpPr>
        <p:spPr>
          <a:xfrm>
            <a:off x="4952141" y="7678137"/>
            <a:ext cx="88764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모든 데이터의 결과를 피처로 사용해</a:t>
            </a:r>
            <a:endParaRPr sz="3000" b="1" i="0" u="none" strike="noStrike" cap="none">
              <a:solidFill>
                <a:srgbClr val="A69685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f598ca5f18_5_27"/>
          <p:cNvSpPr/>
          <p:nvPr/>
        </p:nvSpPr>
        <p:spPr>
          <a:xfrm>
            <a:off x="14193600" y="8921800"/>
            <a:ext cx="3562500" cy="585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76" name="Google Shape;1176;gf598ca5f18_5_27"/>
          <p:cNvSpPr/>
          <p:nvPr/>
        </p:nvSpPr>
        <p:spPr>
          <a:xfrm>
            <a:off x="8892650" y="8921800"/>
            <a:ext cx="4692000" cy="585000"/>
          </a:xfrm>
          <a:prstGeom prst="rect">
            <a:avLst/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77" name="Google Shape;1177;gf598ca5f18_5_27"/>
          <p:cNvSpPr/>
          <p:nvPr/>
        </p:nvSpPr>
        <p:spPr>
          <a:xfrm>
            <a:off x="4656950" y="8905425"/>
            <a:ext cx="3778500" cy="585000"/>
          </a:xfrm>
          <a:prstGeom prst="rect">
            <a:avLst/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78" name="Google Shape;1178;gf598ca5f18_5_27"/>
          <p:cNvSpPr/>
          <p:nvPr/>
        </p:nvSpPr>
        <p:spPr>
          <a:xfrm>
            <a:off x="1386850" y="6321993"/>
            <a:ext cx="2674500" cy="873200"/>
          </a:xfrm>
          <a:prstGeom prst="rect">
            <a:avLst/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79" name="Google Shape;1179;gf598ca5f18_5_27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180" name="Google Shape;1180;gf598ca5f18_5_27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44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181" name="Google Shape;1181;gf598ca5f18_5_27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2" name="Google Shape;1182;gf598ca5f18_5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350" y="2981738"/>
            <a:ext cx="1580197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gf598ca5f18_5_27"/>
          <p:cNvPicPr preferRelativeResize="0"/>
          <p:nvPr/>
        </p:nvPicPr>
        <p:blipFill rotWithShape="1">
          <a:blip r:embed="rId4">
            <a:alphaModFix/>
          </a:blip>
          <a:srcRect r="35237"/>
          <a:stretch/>
        </p:blipFill>
        <p:spPr>
          <a:xfrm>
            <a:off x="4801638" y="6081550"/>
            <a:ext cx="3436012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gf598ca5f18_5_27"/>
          <p:cNvPicPr preferRelativeResize="0"/>
          <p:nvPr/>
        </p:nvPicPr>
        <p:blipFill rotWithShape="1">
          <a:blip r:embed="rId5">
            <a:alphaModFix/>
          </a:blip>
          <a:srcRect b="40621"/>
          <a:stretch/>
        </p:blipFill>
        <p:spPr>
          <a:xfrm>
            <a:off x="9128575" y="6102025"/>
            <a:ext cx="2019300" cy="2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gf598ca5f18_5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93600" y="6691775"/>
            <a:ext cx="35623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gf598ca5f18_5_27"/>
          <p:cNvSpPr/>
          <p:nvPr/>
        </p:nvSpPr>
        <p:spPr>
          <a:xfrm>
            <a:off x="2755125" y="5488588"/>
            <a:ext cx="703500" cy="671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87" name="Google Shape;1187;gf598ca5f18_5_27"/>
          <p:cNvSpPr/>
          <p:nvPr/>
        </p:nvSpPr>
        <p:spPr>
          <a:xfrm>
            <a:off x="8380406" y="7152986"/>
            <a:ext cx="703500" cy="67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88" name="Google Shape;1188;gf598ca5f18_5_27"/>
          <p:cNvSpPr/>
          <p:nvPr/>
        </p:nvSpPr>
        <p:spPr>
          <a:xfrm>
            <a:off x="13350968" y="7152986"/>
            <a:ext cx="703500" cy="67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89" name="Google Shape;1189;gf598ca5f18_5_27"/>
          <p:cNvSpPr txBox="1"/>
          <p:nvPr/>
        </p:nvSpPr>
        <p:spPr>
          <a:xfrm>
            <a:off x="8912448" y="8932825"/>
            <a:ext cx="46722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 b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threshold 값에 따른 정확도 확인</a:t>
            </a:r>
            <a:endParaRPr sz="2000" b="1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1190" name="Google Shape;1190;gf598ca5f18_5_27"/>
          <p:cNvPicPr preferRelativeResize="0"/>
          <p:nvPr/>
        </p:nvPicPr>
        <p:blipFill rotWithShape="1">
          <a:blip r:embed="rId7">
            <a:alphaModFix/>
          </a:blip>
          <a:srcRect r="44625" b="-8719"/>
          <a:stretch/>
        </p:blipFill>
        <p:spPr>
          <a:xfrm>
            <a:off x="1271000" y="8052975"/>
            <a:ext cx="3075050" cy="7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gf598ca5f18_5_27"/>
          <p:cNvSpPr txBox="1"/>
          <p:nvPr/>
        </p:nvSpPr>
        <p:spPr>
          <a:xfrm>
            <a:off x="14193600" y="8903739"/>
            <a:ext cx="354433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확률 및 결과 표현</a:t>
            </a:r>
            <a:endParaRPr sz="2400" b="1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192" name="Google Shape;1192;gf598ca5f18_5_27"/>
          <p:cNvSpPr/>
          <p:nvPr/>
        </p:nvSpPr>
        <p:spPr>
          <a:xfrm>
            <a:off x="3955388" y="7152985"/>
            <a:ext cx="703500" cy="67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93" name="Google Shape;1193;gf598ca5f18_5_27"/>
          <p:cNvSpPr txBox="1"/>
          <p:nvPr/>
        </p:nvSpPr>
        <p:spPr>
          <a:xfrm>
            <a:off x="1389028" y="6308546"/>
            <a:ext cx="26745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 b="1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Train-Test Set </a:t>
            </a:r>
            <a:r>
              <a:rPr lang="en-US" sz="2000" b="1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분할</a:t>
            </a:r>
            <a:r>
              <a:rPr lang="en-US" sz="2000" b="1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br>
              <a:rPr lang="en-US" sz="2000" b="1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</a:br>
            <a:r>
              <a:rPr lang="en-US" sz="2000" b="1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및 </a:t>
            </a:r>
            <a:r>
              <a:rPr lang="en-US" sz="2000" b="1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</a:t>
            </a:r>
            <a:r>
              <a:rPr lang="en-US" sz="2000" b="1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수 </a:t>
            </a:r>
            <a:r>
              <a:rPr lang="en-US" sz="2000" b="1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확인</a:t>
            </a:r>
            <a:endParaRPr sz="2000" b="1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1196" name="Google Shape;1196;gf598ca5f18_5_27"/>
          <p:cNvPicPr preferRelativeResize="0"/>
          <p:nvPr/>
        </p:nvPicPr>
        <p:blipFill rotWithShape="1">
          <a:blip r:embed="rId5">
            <a:alphaModFix/>
          </a:blip>
          <a:srcRect t="56857"/>
          <a:stretch/>
        </p:blipFill>
        <p:spPr>
          <a:xfrm>
            <a:off x="11192550" y="6831650"/>
            <a:ext cx="2019300" cy="19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gf598ca5f18_5_27"/>
          <p:cNvSpPr txBox="1"/>
          <p:nvPr/>
        </p:nvSpPr>
        <p:spPr>
          <a:xfrm>
            <a:off x="4693250" y="8932825"/>
            <a:ext cx="374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predict_probability</a:t>
            </a:r>
            <a:r>
              <a:rPr lang="en-US" sz="2000" b="1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확인</a:t>
            </a:r>
            <a:endParaRPr sz="2000" b="1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30" name="Google Shape;948;p28">
            <a:extLst>
              <a:ext uri="{FF2B5EF4-FFF2-40B4-BE49-F238E27FC236}">
                <a16:creationId xmlns:a16="http://schemas.microsoft.com/office/drawing/2014/main" id="{5726F445-B71F-4608-870F-2F734C75B295}"/>
              </a:ext>
            </a:extLst>
          </p:cNvPr>
          <p:cNvSpPr txBox="1"/>
          <p:nvPr/>
        </p:nvSpPr>
        <p:spPr>
          <a:xfrm>
            <a:off x="1263549" y="1113413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앙상블 모델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감성점수‧종가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최종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31" name="Google Shape;992;p30">
            <a:extLst>
              <a:ext uri="{FF2B5EF4-FFF2-40B4-BE49-F238E27FC236}">
                <a16:creationId xmlns:a16="http://schemas.microsoft.com/office/drawing/2014/main" id="{A12D8D3A-DDCF-41DF-89F8-BF9AAEFF97D5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2" name="Google Shape;373;p8">
            <a:extLst>
              <a:ext uri="{FF2B5EF4-FFF2-40B4-BE49-F238E27FC236}">
                <a16:creationId xmlns:a16="http://schemas.microsoft.com/office/drawing/2014/main" id="{A71C80B7-56C3-4ED9-B883-40A677D77791}"/>
              </a:ext>
            </a:extLst>
          </p:cNvPr>
          <p:cNvSpPr txBox="1"/>
          <p:nvPr/>
        </p:nvSpPr>
        <p:spPr>
          <a:xfrm>
            <a:off x="1327374" y="1676856"/>
            <a:ext cx="7486477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로지스틱을 통한 분류모델로 긍정 확률 도출</a:t>
            </a:r>
            <a:endParaRPr lang="ko-KR" altLang="en-US" sz="2000" b="1" i="0" u="none" strike="noStrike" cap="none" dirty="0">
              <a:solidFill>
                <a:schemeClr val="dk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33" name="Google Shape;1037;p33">
            <a:extLst>
              <a:ext uri="{FF2B5EF4-FFF2-40B4-BE49-F238E27FC236}">
                <a16:creationId xmlns:a16="http://schemas.microsoft.com/office/drawing/2014/main" id="{E929336C-A77C-49EF-BBA4-949C28522647}"/>
              </a:ext>
            </a:extLst>
          </p:cNvPr>
          <p:cNvSpPr txBox="1"/>
          <p:nvPr/>
        </p:nvSpPr>
        <p:spPr>
          <a:xfrm>
            <a:off x="1726415" y="2262183"/>
            <a:ext cx="12227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18</a:t>
            </a:r>
            <a:r>
              <a:rPr lang="ko-KR" altLang="en-US" sz="2000" b="1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년도부터의</a:t>
            </a:r>
            <a:r>
              <a:rPr lang="ko-KR" altLang="en-US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모든 데이터를 사용하여 </a:t>
            </a:r>
            <a:r>
              <a:rPr lang="en-US" altLang="ko-KR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Train-Test Set</a:t>
            </a:r>
            <a:r>
              <a:rPr lang="ko-KR" altLang="en-US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</a:t>
            </a:r>
            <a:r>
              <a:rPr lang="en-US" altLang="ko-KR" sz="2000" b="1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test_size</a:t>
            </a:r>
            <a:r>
              <a:rPr lang="ko-KR" altLang="en-US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= 0.2</a:t>
            </a:r>
            <a:r>
              <a:rPr lang="ko-KR" altLang="en-US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으로 나누어서 모델에 적합</a:t>
            </a:r>
            <a:endParaRPr lang="ko-KR" altLang="en-US" sz="1800" b="1" dirty="0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10;p1">
            <a:extLst>
              <a:ext uri="{FF2B5EF4-FFF2-40B4-BE49-F238E27FC236}">
                <a16:creationId xmlns:a16="http://schemas.microsoft.com/office/drawing/2014/main" id="{532FC37B-7ABD-4129-B959-994B2AC1EA36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10;p4">
            <a:extLst>
              <a:ext uri="{FF2B5EF4-FFF2-40B4-BE49-F238E27FC236}">
                <a16:creationId xmlns:a16="http://schemas.microsoft.com/office/drawing/2014/main" id="{1CD60731-72F6-4690-A5D6-5707053D2D71}"/>
              </a:ext>
            </a:extLst>
          </p:cNvPr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6" name="Google Shape;107;p1">
            <a:extLst>
              <a:ext uri="{FF2B5EF4-FFF2-40B4-BE49-F238E27FC236}">
                <a16:creationId xmlns:a16="http://schemas.microsoft.com/office/drawing/2014/main" id="{AD5F8FF2-5BD5-4A35-882B-6D3C3BC019CD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9" name="Google Shape;207;p4">
            <a:extLst>
              <a:ext uri="{FF2B5EF4-FFF2-40B4-BE49-F238E27FC236}">
                <a16:creationId xmlns:a16="http://schemas.microsoft.com/office/drawing/2014/main" id="{C2819D34-2581-44F7-9CC5-EB9882F419F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08;p4">
            <a:extLst>
              <a:ext uri="{FF2B5EF4-FFF2-40B4-BE49-F238E27FC236}">
                <a16:creationId xmlns:a16="http://schemas.microsoft.com/office/drawing/2014/main" id="{F0A44BD6-6D19-4E9A-AE10-9AE5735794CE}"/>
              </a:ext>
            </a:extLst>
          </p:cNvPr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alt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" name="Google Shape;214;p4">
            <a:extLst>
              <a:ext uri="{FF2B5EF4-FFF2-40B4-BE49-F238E27FC236}">
                <a16:creationId xmlns:a16="http://schemas.microsoft.com/office/drawing/2014/main" id="{D54EDF7B-24C1-43E5-9A75-404542E2D899}"/>
              </a:ext>
            </a:extLst>
          </p:cNvPr>
          <p:cNvSpPr/>
          <p:nvPr/>
        </p:nvSpPr>
        <p:spPr>
          <a:xfrm>
            <a:off x="2088550" y="458098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Google Shape;215;p4">
            <a:extLst>
              <a:ext uri="{FF2B5EF4-FFF2-40B4-BE49-F238E27FC236}">
                <a16:creationId xmlns:a16="http://schemas.microsoft.com/office/drawing/2014/main" id="{D35D33D9-A2AD-4DB8-961C-DD075F87DC70}"/>
              </a:ext>
            </a:extLst>
          </p:cNvPr>
          <p:cNvSpPr/>
          <p:nvPr/>
        </p:nvSpPr>
        <p:spPr>
          <a:xfrm>
            <a:off x="2088550" y="524773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951B0-3763-438B-8950-2279E7802DB8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8D6C0A-524A-49CA-A7D2-574AA2096E75}"/>
              </a:ext>
            </a:extLst>
          </p:cNvPr>
          <p:cNvSpPr txBox="1"/>
          <p:nvPr/>
        </p:nvSpPr>
        <p:spPr>
          <a:xfrm>
            <a:off x="2491450" y="426124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웹 페이지 프로세스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C404A-396D-46CE-B065-441AF87A94AA}"/>
              </a:ext>
            </a:extLst>
          </p:cNvPr>
          <p:cNvSpPr txBox="1"/>
          <p:nvPr/>
        </p:nvSpPr>
        <p:spPr>
          <a:xfrm>
            <a:off x="2491450" y="491580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화면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4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30" name="Google Shape;1230;p44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46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231" name="Google Shape;1231;p44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2" name="Google Shape;1232;p44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33" name="Google Shape;1233;p44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46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cxnSp>
        <p:nvCxnSpPr>
          <p:cNvPr id="1234" name="Google Shape;1234;p44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5" name="Google Shape;123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200" y="343425"/>
            <a:ext cx="18203433" cy="981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844E95D-DD63-4A19-A133-D096F1056BB2}"/>
              </a:ext>
            </a:extLst>
          </p:cNvPr>
          <p:cNvSpPr/>
          <p:nvPr/>
        </p:nvSpPr>
        <p:spPr>
          <a:xfrm>
            <a:off x="16061531" y="6481483"/>
            <a:ext cx="1676399" cy="363070"/>
          </a:xfrm>
          <a:prstGeom prst="rect">
            <a:avLst/>
          </a:prstGeom>
          <a:solidFill>
            <a:srgbClr val="2A4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94E52B-756C-4FBC-BD08-574813FC79C8}"/>
              </a:ext>
            </a:extLst>
          </p:cNvPr>
          <p:cNvSpPr/>
          <p:nvPr/>
        </p:nvSpPr>
        <p:spPr>
          <a:xfrm>
            <a:off x="15909760" y="6422847"/>
            <a:ext cx="1979939" cy="363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YouTube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f5d93c4d0e_3_319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1241" name="Google Shape;1241;gf5d93c4d0e_3_319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2" name="Google Shape;1242;gf5d93c4d0e_3_319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47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CCF8E4-2083-4020-B5A7-EA73730E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90" y="396422"/>
            <a:ext cx="13750077" cy="9841273"/>
          </a:xfrm>
          <a:prstGeom prst="rect">
            <a:avLst/>
          </a:prstGeom>
        </p:spPr>
      </p:pic>
      <p:sp>
        <p:nvSpPr>
          <p:cNvPr id="11" name="Google Shape;992;p30">
            <a:extLst>
              <a:ext uri="{FF2B5EF4-FFF2-40B4-BE49-F238E27FC236}">
                <a16:creationId xmlns:a16="http://schemas.microsoft.com/office/drawing/2014/main" id="{1F44E47D-B133-4010-9A1A-6FB1A53E60EB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" name="Google Shape;948;p28">
            <a:extLst>
              <a:ext uri="{FF2B5EF4-FFF2-40B4-BE49-F238E27FC236}">
                <a16:creationId xmlns:a16="http://schemas.microsoft.com/office/drawing/2014/main" id="{F1A3D455-5B50-4B91-8F3D-1A4AD35C27F2}"/>
              </a:ext>
            </a:extLst>
          </p:cNvPr>
          <p:cNvSpPr txBox="1"/>
          <p:nvPr/>
        </p:nvSpPr>
        <p:spPr>
          <a:xfrm>
            <a:off x="1263549" y="1113413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유스</a:t>
            </a: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케이스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다이어그램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16"/>
          <p:cNvPicPr preferRelativeResize="0"/>
          <p:nvPr/>
        </p:nvPicPr>
        <p:blipFill rotWithShape="1">
          <a:blip r:embed="rId3">
            <a:alphaModFix/>
          </a:blip>
          <a:srcRect t="44754" b="5908"/>
          <a:stretch/>
        </p:blipFill>
        <p:spPr>
          <a:xfrm>
            <a:off x="0" y="0"/>
            <a:ext cx="19016663" cy="1069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4537" y="1385887"/>
            <a:ext cx="14686645" cy="844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1483" y="2942724"/>
            <a:ext cx="11269893" cy="542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1421" y="5856825"/>
            <a:ext cx="6942733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6"/>
          <p:cNvSpPr txBox="1"/>
          <p:nvPr/>
        </p:nvSpPr>
        <p:spPr>
          <a:xfrm>
            <a:off x="5957238" y="4705874"/>
            <a:ext cx="7325700" cy="126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lang="en-US" sz="66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Demonstration</a:t>
            </a:r>
            <a:endParaRPr sz="66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51" name="Google Shape;1451;p16"/>
          <p:cNvSpPr txBox="1"/>
          <p:nvPr/>
        </p:nvSpPr>
        <p:spPr>
          <a:xfrm>
            <a:off x="6016032" y="6230350"/>
            <a:ext cx="753479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gf5d93c4d0e_3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9"/>
            <a:ext cx="13543747" cy="87269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gf5d93c4d0e_3_145"/>
          <p:cNvSpPr/>
          <p:nvPr/>
        </p:nvSpPr>
        <p:spPr>
          <a:xfrm>
            <a:off x="13769222" y="1260739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 기사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삼성전자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SK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하이닉스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현대차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LG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화학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셀트리온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순으로 긍정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부정점수가 가장 큰 기사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코스피 지수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2018~2021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년까지의 월별 코스피 지수 평균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연도별 코스피 지수 데이터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언론사별 긍정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부정 판단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5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개의 뉴스 매체 및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YouTube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채널 하루 평균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긍정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 판단 시각화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오늘의 이슈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30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 워드 클라우드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5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개의 언론사 및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YouTube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에서 언급된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상위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30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개 단어 워드 클라우드</a:t>
            </a:r>
          </a:p>
          <a:p>
            <a:pPr marL="273050" lvl="0" rtl="0">
              <a:spcBef>
                <a:spcPts val="0"/>
              </a:spcBef>
              <a:spcAft>
                <a:spcPts val="0"/>
              </a:spcAft>
              <a:buSzPts val="1700"/>
            </a:pPr>
            <a:endParaRPr lang="ko-KR" altLang="en-US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51" name="Google Shape;1251;gf5d93c4d0e_3_145"/>
          <p:cNvSpPr/>
          <p:nvPr/>
        </p:nvSpPr>
        <p:spPr>
          <a:xfrm>
            <a:off x="155648" y="9987696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끝</a:t>
            </a:r>
            <a:endParaRPr sz="21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52" name="Google Shape;1252;gf5d93c4d0e_3_145"/>
          <p:cNvSpPr/>
          <p:nvPr/>
        </p:nvSpPr>
        <p:spPr>
          <a:xfrm>
            <a:off x="1727388" y="2057400"/>
            <a:ext cx="11657100" cy="1627586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54" name="Google Shape;1254;gf5d93c4d0e_3_145"/>
          <p:cNvSpPr/>
          <p:nvPr/>
        </p:nvSpPr>
        <p:spPr>
          <a:xfrm>
            <a:off x="1734754" y="3920211"/>
            <a:ext cx="8794500" cy="3604800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55" name="Google Shape;1255;gf5d93c4d0e_3_145"/>
          <p:cNvSpPr/>
          <p:nvPr/>
        </p:nvSpPr>
        <p:spPr>
          <a:xfrm>
            <a:off x="10769378" y="3920221"/>
            <a:ext cx="2775172" cy="3282900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56" name="Google Shape;1256;gf5d93c4d0e_3_145"/>
          <p:cNvSpPr/>
          <p:nvPr/>
        </p:nvSpPr>
        <p:spPr>
          <a:xfrm>
            <a:off x="1734806" y="7797430"/>
            <a:ext cx="8794500" cy="2075233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63" name="Google Shape;1263;gf5d93c4d0e_3_14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64" name="Google Shape;1264;gf5d93c4d0e_3_145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49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9" name="Google Shape;992;p30">
            <a:extLst>
              <a:ext uri="{FF2B5EF4-FFF2-40B4-BE49-F238E27FC236}">
                <a16:creationId xmlns:a16="http://schemas.microsoft.com/office/drawing/2014/main" id="{F33B6A3A-3759-4D82-B591-B8C48A7145BB}"/>
              </a:ext>
            </a:extLst>
          </p:cNvPr>
          <p:cNvSpPr txBox="1"/>
          <p:nvPr/>
        </p:nvSpPr>
        <p:spPr>
          <a:xfrm>
            <a:off x="592931" y="405418"/>
            <a:ext cx="943644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7" name="Google Shape;857;p25">
            <a:extLst>
              <a:ext uri="{FF2B5EF4-FFF2-40B4-BE49-F238E27FC236}">
                <a16:creationId xmlns:a16="http://schemas.microsoft.com/office/drawing/2014/main" id="{AC315BB8-9BB6-4500-834F-9BB0AA2D97B0}"/>
              </a:ext>
            </a:extLst>
          </p:cNvPr>
          <p:cNvSpPr/>
          <p:nvPr/>
        </p:nvSpPr>
        <p:spPr>
          <a:xfrm>
            <a:off x="1734754" y="1386725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0" name="Google Shape;857;p25">
            <a:extLst>
              <a:ext uri="{FF2B5EF4-FFF2-40B4-BE49-F238E27FC236}">
                <a16:creationId xmlns:a16="http://schemas.microsoft.com/office/drawing/2014/main" id="{242C1B4E-67D5-4404-B6DD-ACBB51F5B1E1}"/>
              </a:ext>
            </a:extLst>
          </p:cNvPr>
          <p:cNvSpPr/>
          <p:nvPr/>
        </p:nvSpPr>
        <p:spPr>
          <a:xfrm>
            <a:off x="9820077" y="4056280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" name="Google Shape;857;p25">
            <a:extLst>
              <a:ext uri="{FF2B5EF4-FFF2-40B4-BE49-F238E27FC236}">
                <a16:creationId xmlns:a16="http://schemas.microsoft.com/office/drawing/2014/main" id="{F11B0F4A-5B57-4BE7-BB4B-C831F0546534}"/>
              </a:ext>
            </a:extLst>
          </p:cNvPr>
          <p:cNvSpPr/>
          <p:nvPr/>
        </p:nvSpPr>
        <p:spPr>
          <a:xfrm>
            <a:off x="12861805" y="4056280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2" name="Google Shape;857;p25">
            <a:extLst>
              <a:ext uri="{FF2B5EF4-FFF2-40B4-BE49-F238E27FC236}">
                <a16:creationId xmlns:a16="http://schemas.microsoft.com/office/drawing/2014/main" id="{F80ED877-699F-4B08-A027-742EDCEFB445}"/>
              </a:ext>
            </a:extLst>
          </p:cNvPr>
          <p:cNvSpPr/>
          <p:nvPr/>
        </p:nvSpPr>
        <p:spPr>
          <a:xfrm>
            <a:off x="9767171" y="7944841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5"/>
          <p:cNvPicPr preferRelativeResize="0"/>
          <p:nvPr/>
        </p:nvPicPr>
        <p:blipFill rotWithShape="1">
          <a:blip r:embed="rId3">
            <a:alphaModFix/>
          </a:blip>
          <a:srcRect t="15353" b="62209"/>
          <a:stretch/>
        </p:blipFill>
        <p:spPr>
          <a:xfrm>
            <a:off x="592925" y="2971625"/>
            <a:ext cx="9687975" cy="18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22" name="Google Shape;222;p5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5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223" name="Google Shape;223;p5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5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1191331" y="1113418"/>
            <a:ext cx="6553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기획</a:t>
            </a:r>
            <a:r>
              <a:rPr lang="en-US" sz="3200" b="1" i="0" u="none" strike="noStrike" cap="none" dirty="0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배경</a:t>
            </a:r>
            <a:endParaRPr sz="3200" b="1" i="0" u="none" strike="noStrike" cap="none" dirty="0">
              <a:solidFill>
                <a:srgbClr val="B3A29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26" name="Google Shape;22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716" y="1881839"/>
            <a:ext cx="12017525" cy="8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952" y="5046902"/>
            <a:ext cx="6683100" cy="416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5"/>
          <p:cNvGrpSpPr/>
          <p:nvPr/>
        </p:nvGrpSpPr>
        <p:grpSpPr>
          <a:xfrm>
            <a:off x="7744525" y="2537825"/>
            <a:ext cx="10831600" cy="6924825"/>
            <a:chOff x="7744525" y="2537825"/>
            <a:chExt cx="10831600" cy="6924825"/>
          </a:xfrm>
        </p:grpSpPr>
        <p:grpSp>
          <p:nvGrpSpPr>
            <p:cNvPr id="229" name="Google Shape;229;p5"/>
            <p:cNvGrpSpPr/>
            <p:nvPr/>
          </p:nvGrpSpPr>
          <p:grpSpPr>
            <a:xfrm>
              <a:off x="7744525" y="2537825"/>
              <a:ext cx="10831600" cy="6924825"/>
              <a:chOff x="7744525" y="2537825"/>
              <a:chExt cx="10831600" cy="6924825"/>
            </a:xfrm>
          </p:grpSpPr>
          <p:pic>
            <p:nvPicPr>
              <p:cNvPr id="230" name="Google Shape;230;p5"/>
              <p:cNvPicPr preferRelativeResize="0"/>
              <p:nvPr/>
            </p:nvPicPr>
            <p:blipFill rotWithShape="1">
              <a:blip r:embed="rId6">
                <a:alphaModFix/>
              </a:blip>
              <a:srcRect t="11268"/>
              <a:stretch/>
            </p:blipFill>
            <p:spPr>
              <a:xfrm>
                <a:off x="7744525" y="3153832"/>
                <a:ext cx="10831600" cy="63088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5"/>
              <p:cNvSpPr/>
              <p:nvPr/>
            </p:nvSpPr>
            <p:spPr>
              <a:xfrm>
                <a:off x="16485300" y="2537825"/>
                <a:ext cx="2090700" cy="113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sp>
          <p:nvSpPr>
            <p:cNvPr id="232" name="Google Shape;232;p5"/>
            <p:cNvSpPr/>
            <p:nvPr/>
          </p:nvSpPr>
          <p:spPr>
            <a:xfrm>
              <a:off x="8553075" y="5954825"/>
              <a:ext cx="6250200" cy="1845600"/>
            </a:xfrm>
            <a:prstGeom prst="rect">
              <a:avLst/>
            </a:prstGeom>
            <a:solidFill>
              <a:srgbClr val="FFFFFF">
                <a:alpha val="7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506D11-124A-4BF7-AACD-0745A648F25B}"/>
              </a:ext>
            </a:extLst>
          </p:cNvPr>
          <p:cNvSpPr/>
          <p:nvPr/>
        </p:nvSpPr>
        <p:spPr>
          <a:xfrm>
            <a:off x="11152414" y="1989138"/>
            <a:ext cx="1632857" cy="710868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ADFCE6-9934-4574-AE5C-5179B8AD46E6}"/>
              </a:ext>
            </a:extLst>
          </p:cNvPr>
          <p:cNvSpPr/>
          <p:nvPr/>
        </p:nvSpPr>
        <p:spPr>
          <a:xfrm>
            <a:off x="6580993" y="2014566"/>
            <a:ext cx="4238077" cy="710868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7B347-7229-4EBA-AA32-EE4FE68C9BE6}"/>
              </a:ext>
            </a:extLst>
          </p:cNvPr>
          <p:cNvSpPr/>
          <p:nvPr/>
        </p:nvSpPr>
        <p:spPr>
          <a:xfrm>
            <a:off x="1223989" y="3638663"/>
            <a:ext cx="2470626" cy="511574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794348-46AF-48DB-A8E2-48D8021C930F}"/>
              </a:ext>
            </a:extLst>
          </p:cNvPr>
          <p:cNvSpPr/>
          <p:nvPr/>
        </p:nvSpPr>
        <p:spPr>
          <a:xfrm>
            <a:off x="16061531" y="5443251"/>
            <a:ext cx="2470626" cy="511574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f5d93c4d0e_3_16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79" name="Google Shape;1279;gf5d93c4d0e_3_165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50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4" name="Google Shape;992;p30">
            <a:extLst>
              <a:ext uri="{FF2B5EF4-FFF2-40B4-BE49-F238E27FC236}">
                <a16:creationId xmlns:a16="http://schemas.microsoft.com/office/drawing/2014/main" id="{5B86321F-57DE-46FC-9659-B3D6B3A1FF49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pic>
        <p:nvPicPr>
          <p:cNvPr id="15" name="Google Shape;1269;gf5d93c4d0e_3_165">
            <a:extLst>
              <a:ext uri="{FF2B5EF4-FFF2-40B4-BE49-F238E27FC236}">
                <a16:creationId xmlns:a16="http://schemas.microsoft.com/office/drawing/2014/main" id="{C3A0A68F-9792-41EF-A930-E079C297FD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1"/>
            <a:ext cx="13543753" cy="86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70;gf5d93c4d0e_3_165">
            <a:extLst>
              <a:ext uri="{FF2B5EF4-FFF2-40B4-BE49-F238E27FC236}">
                <a16:creationId xmlns:a16="http://schemas.microsoft.com/office/drawing/2014/main" id="{3FAFEA45-DE2A-4079-8F6A-3B4601CD4693}"/>
              </a:ext>
            </a:extLst>
          </p:cNvPr>
          <p:cNvSpPr/>
          <p:nvPr/>
        </p:nvSpPr>
        <p:spPr>
          <a:xfrm>
            <a:off x="13769222" y="1260731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133474" lvl="0" algn="just" rtl="0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코스피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2021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 클릭 화면</a:t>
            </a:r>
          </a:p>
        </p:txBody>
      </p:sp>
      <p:sp>
        <p:nvSpPr>
          <p:cNvPr id="17" name="Google Shape;1271;gf5d93c4d0e_3_165">
            <a:extLst>
              <a:ext uri="{FF2B5EF4-FFF2-40B4-BE49-F238E27FC236}">
                <a16:creationId xmlns:a16="http://schemas.microsoft.com/office/drawing/2014/main" id="{9ED37F99-DBFC-428F-AE12-4F639DD1C970}"/>
              </a:ext>
            </a:extLst>
          </p:cNvPr>
          <p:cNvSpPr/>
          <p:nvPr/>
        </p:nvSpPr>
        <p:spPr>
          <a:xfrm>
            <a:off x="155648" y="9987688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끝</a:t>
            </a:r>
            <a:endParaRPr sz="21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Google Shape;1272;gf5d93c4d0e_3_165">
            <a:extLst>
              <a:ext uri="{FF2B5EF4-FFF2-40B4-BE49-F238E27FC236}">
                <a16:creationId xmlns:a16="http://schemas.microsoft.com/office/drawing/2014/main" id="{CF29B31F-0B0D-4B50-973B-774BBA6AA668}"/>
              </a:ext>
            </a:extLst>
          </p:cNvPr>
          <p:cNvSpPr/>
          <p:nvPr/>
        </p:nvSpPr>
        <p:spPr>
          <a:xfrm>
            <a:off x="1734806" y="3729319"/>
            <a:ext cx="8794500" cy="3514444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Google Shape;1273;gf5d93c4d0e_3_165">
            <a:extLst>
              <a:ext uri="{FF2B5EF4-FFF2-40B4-BE49-F238E27FC236}">
                <a16:creationId xmlns:a16="http://schemas.microsoft.com/office/drawing/2014/main" id="{B7012A61-D23C-497B-83CA-EF494EA9C007}"/>
              </a:ext>
            </a:extLst>
          </p:cNvPr>
          <p:cNvSpPr txBox="1"/>
          <p:nvPr/>
        </p:nvSpPr>
        <p:spPr>
          <a:xfrm>
            <a:off x="12571842" y="4446619"/>
            <a:ext cx="10500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125" tIns="190125" rIns="190125" bIns="1901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1" name="Google Shape;857;p25">
            <a:extLst>
              <a:ext uri="{FF2B5EF4-FFF2-40B4-BE49-F238E27FC236}">
                <a16:creationId xmlns:a16="http://schemas.microsoft.com/office/drawing/2014/main" id="{841CF304-86F0-4C8D-A240-66D50941BEBC}"/>
              </a:ext>
            </a:extLst>
          </p:cNvPr>
          <p:cNvSpPr/>
          <p:nvPr/>
        </p:nvSpPr>
        <p:spPr>
          <a:xfrm>
            <a:off x="9777617" y="3923419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f5d93c4d0e_3_186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00" name="Google Shape;1300;gf5d93c4d0e_3_186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51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5" name="Google Shape;992;p30">
            <a:extLst>
              <a:ext uri="{FF2B5EF4-FFF2-40B4-BE49-F238E27FC236}">
                <a16:creationId xmlns:a16="http://schemas.microsoft.com/office/drawing/2014/main" id="{635361F5-5091-442D-9227-4E8D18ACE5EA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종목별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pic>
        <p:nvPicPr>
          <p:cNvPr id="27" name="Google Shape;1284;gf5d93c4d0e_3_186">
            <a:extLst>
              <a:ext uri="{FF2B5EF4-FFF2-40B4-BE49-F238E27FC236}">
                <a16:creationId xmlns:a16="http://schemas.microsoft.com/office/drawing/2014/main" id="{15BEDBC6-243B-49BB-B6AE-40B1043D3A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5"/>
            <a:ext cx="13543750" cy="872695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gf5d93c4d0e_3_186">
            <a:extLst>
              <a:ext uri="{FF2B5EF4-FFF2-40B4-BE49-F238E27FC236}">
                <a16:creationId xmlns:a16="http://schemas.microsoft.com/office/drawing/2014/main" id="{2D5AEC9B-106F-4DF3-8BD1-AE7205137B8E}"/>
              </a:ext>
            </a:extLst>
          </p:cNvPr>
          <p:cNvSpPr/>
          <p:nvPr/>
        </p:nvSpPr>
        <p:spPr>
          <a:xfrm>
            <a:off x="13769222" y="1260735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 전날 주가 데이터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주가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: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전날 삼성전자 주가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거래량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: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전날 삼성전자 거래량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전일대비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: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전날 구가 등락률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</a:t>
            </a:r>
            <a:endParaRPr lang="ko-KR" altLang="en-US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앙상블 분석을 통한 주식 가격 상승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하락 예측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주가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종목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2018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년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~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현재 주가 데이터 그래프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2018/2019/2020/2021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년 연도별 그래프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언론사별 긍정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부정 판단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각 수집 언론사별 감성 분석을 통해 얻은 기사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및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YouTube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영상의 긍정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 판단</a:t>
            </a:r>
          </a:p>
        </p:txBody>
      </p:sp>
      <p:sp>
        <p:nvSpPr>
          <p:cNvPr id="29" name="Google Shape;1287;gf5d93c4d0e_3_186">
            <a:extLst>
              <a:ext uri="{FF2B5EF4-FFF2-40B4-BE49-F238E27FC236}">
                <a16:creationId xmlns:a16="http://schemas.microsoft.com/office/drawing/2014/main" id="{EAE9ACD4-B962-42E4-A713-A18CA41E1EF1}"/>
              </a:ext>
            </a:extLst>
          </p:cNvPr>
          <p:cNvSpPr/>
          <p:nvPr/>
        </p:nvSpPr>
        <p:spPr>
          <a:xfrm>
            <a:off x="155648" y="9987692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다음</a:t>
            </a:r>
            <a:r>
              <a:rPr lang="en-US" sz="2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페이지</a:t>
            </a:r>
            <a:r>
              <a:rPr lang="en-US" sz="2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(p.52) </a:t>
            </a: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연결</a:t>
            </a:r>
            <a:endParaRPr sz="21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0" name="Google Shape;1288;gf5d93c4d0e_3_186">
            <a:extLst>
              <a:ext uri="{FF2B5EF4-FFF2-40B4-BE49-F238E27FC236}">
                <a16:creationId xmlns:a16="http://schemas.microsoft.com/office/drawing/2014/main" id="{3DF9C128-5E71-498E-A9CA-BDE36C9C5130}"/>
              </a:ext>
            </a:extLst>
          </p:cNvPr>
          <p:cNvSpPr/>
          <p:nvPr/>
        </p:nvSpPr>
        <p:spPr>
          <a:xfrm>
            <a:off x="1827404" y="2357437"/>
            <a:ext cx="7530000" cy="1883319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Google Shape;1290;gf5d93c4d0e_3_186">
            <a:extLst>
              <a:ext uri="{FF2B5EF4-FFF2-40B4-BE49-F238E27FC236}">
                <a16:creationId xmlns:a16="http://schemas.microsoft.com/office/drawing/2014/main" id="{A0854E49-11D3-48BA-9990-01506F95E5A2}"/>
              </a:ext>
            </a:extLst>
          </p:cNvPr>
          <p:cNvSpPr/>
          <p:nvPr/>
        </p:nvSpPr>
        <p:spPr>
          <a:xfrm>
            <a:off x="1827404" y="4427618"/>
            <a:ext cx="8794500" cy="5259308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Google Shape;1291;gf5d93c4d0e_3_186">
            <a:extLst>
              <a:ext uri="{FF2B5EF4-FFF2-40B4-BE49-F238E27FC236}">
                <a16:creationId xmlns:a16="http://schemas.microsoft.com/office/drawing/2014/main" id="{18938C01-D50A-4F1E-A4EA-02B1AFB6F6E0}"/>
              </a:ext>
            </a:extLst>
          </p:cNvPr>
          <p:cNvSpPr/>
          <p:nvPr/>
        </p:nvSpPr>
        <p:spPr>
          <a:xfrm>
            <a:off x="10754249" y="4427618"/>
            <a:ext cx="2852400" cy="4859258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Google Shape;1292;gf5d93c4d0e_3_186">
            <a:extLst>
              <a:ext uri="{FF2B5EF4-FFF2-40B4-BE49-F238E27FC236}">
                <a16:creationId xmlns:a16="http://schemas.microsoft.com/office/drawing/2014/main" id="{9C94FC7A-4698-46C1-80D0-E0CC5009E660}"/>
              </a:ext>
            </a:extLst>
          </p:cNvPr>
          <p:cNvSpPr/>
          <p:nvPr/>
        </p:nvSpPr>
        <p:spPr>
          <a:xfrm>
            <a:off x="9455624" y="2576935"/>
            <a:ext cx="2852400" cy="1663821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Google Shape;857;p25">
            <a:extLst>
              <a:ext uri="{FF2B5EF4-FFF2-40B4-BE49-F238E27FC236}">
                <a16:creationId xmlns:a16="http://schemas.microsoft.com/office/drawing/2014/main" id="{3D51844D-234C-4459-8E7D-ED4E62CE37E7}"/>
              </a:ext>
            </a:extLst>
          </p:cNvPr>
          <p:cNvSpPr/>
          <p:nvPr/>
        </p:nvSpPr>
        <p:spPr>
          <a:xfrm>
            <a:off x="2002040" y="1683854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7" name="Google Shape;857;p25">
            <a:extLst>
              <a:ext uri="{FF2B5EF4-FFF2-40B4-BE49-F238E27FC236}">
                <a16:creationId xmlns:a16="http://schemas.microsoft.com/office/drawing/2014/main" id="{B401D7FE-774F-4EA1-99C7-7829638AA2DE}"/>
              </a:ext>
            </a:extLst>
          </p:cNvPr>
          <p:cNvSpPr/>
          <p:nvPr/>
        </p:nvSpPr>
        <p:spPr>
          <a:xfrm>
            <a:off x="12479311" y="2574622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8" name="Google Shape;857;p25">
            <a:extLst>
              <a:ext uri="{FF2B5EF4-FFF2-40B4-BE49-F238E27FC236}">
                <a16:creationId xmlns:a16="http://schemas.microsoft.com/office/drawing/2014/main" id="{A577D4B5-4A87-4C0C-889A-EF8C6CD0115C}"/>
              </a:ext>
            </a:extLst>
          </p:cNvPr>
          <p:cNvSpPr/>
          <p:nvPr/>
        </p:nvSpPr>
        <p:spPr>
          <a:xfrm>
            <a:off x="9811386" y="4595405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9" name="Google Shape;857;p25">
            <a:extLst>
              <a:ext uri="{FF2B5EF4-FFF2-40B4-BE49-F238E27FC236}">
                <a16:creationId xmlns:a16="http://schemas.microsoft.com/office/drawing/2014/main" id="{58F6A2C9-5ABB-427B-B840-866B437CB8AB}"/>
              </a:ext>
            </a:extLst>
          </p:cNvPr>
          <p:cNvSpPr/>
          <p:nvPr/>
        </p:nvSpPr>
        <p:spPr>
          <a:xfrm>
            <a:off x="12854961" y="4595405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f5d93c4d0e_3_206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14" name="Google Shape;1314;gf5d93c4d0e_3_206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52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13" name="Google Shape;1305;gf5d93c4d0e_3_206">
            <a:extLst>
              <a:ext uri="{FF2B5EF4-FFF2-40B4-BE49-F238E27FC236}">
                <a16:creationId xmlns:a16="http://schemas.microsoft.com/office/drawing/2014/main" id="{2A9D94E5-2DC1-4EF2-960E-D4EB15EB3E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3"/>
            <a:ext cx="13543747" cy="872695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306;gf5d93c4d0e_3_206">
            <a:extLst>
              <a:ext uri="{FF2B5EF4-FFF2-40B4-BE49-F238E27FC236}">
                <a16:creationId xmlns:a16="http://schemas.microsoft.com/office/drawing/2014/main" id="{26EEEB7A-8891-4036-B7BB-18CFC9FB200C}"/>
              </a:ext>
            </a:extLst>
          </p:cNvPr>
          <p:cNvSpPr/>
          <p:nvPr/>
        </p:nvSpPr>
        <p:spPr>
          <a:xfrm>
            <a:off x="13769222" y="1260733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133474" lvl="0" algn="just" rtl="0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주가</a:t>
            </a:r>
          </a:p>
          <a:p>
            <a:pPr marL="133474" lvl="0" algn="just" rtl="0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algn="just" rtl="0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2018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년 주가 그래프 화면</a:t>
            </a:r>
          </a:p>
        </p:txBody>
      </p:sp>
      <p:sp>
        <p:nvSpPr>
          <p:cNvPr id="15" name="Google Shape;1307;gf5d93c4d0e_3_206">
            <a:extLst>
              <a:ext uri="{FF2B5EF4-FFF2-40B4-BE49-F238E27FC236}">
                <a16:creationId xmlns:a16="http://schemas.microsoft.com/office/drawing/2014/main" id="{261E80C2-8F29-4390-9BF4-5058D7D82D86}"/>
              </a:ext>
            </a:extLst>
          </p:cNvPr>
          <p:cNvSpPr/>
          <p:nvPr/>
        </p:nvSpPr>
        <p:spPr>
          <a:xfrm>
            <a:off x="155648" y="9987690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다음</a:t>
            </a:r>
            <a:r>
              <a:rPr lang="en-US" sz="2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페이지</a:t>
            </a:r>
            <a:r>
              <a:rPr lang="en-US" sz="2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(p.53) </a:t>
            </a: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연결</a:t>
            </a:r>
            <a:endParaRPr sz="21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Google Shape;1308;gf5d93c4d0e_3_206">
            <a:extLst>
              <a:ext uri="{FF2B5EF4-FFF2-40B4-BE49-F238E27FC236}">
                <a16:creationId xmlns:a16="http://schemas.microsoft.com/office/drawing/2014/main" id="{360024DA-C5D4-4642-A0B2-7538D794ECDD}"/>
              </a:ext>
            </a:extLst>
          </p:cNvPr>
          <p:cNvSpPr/>
          <p:nvPr/>
        </p:nvSpPr>
        <p:spPr>
          <a:xfrm>
            <a:off x="1911318" y="4452135"/>
            <a:ext cx="8710585" cy="5220503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Google Shape;1309;gf5d93c4d0e_3_206">
            <a:extLst>
              <a:ext uri="{FF2B5EF4-FFF2-40B4-BE49-F238E27FC236}">
                <a16:creationId xmlns:a16="http://schemas.microsoft.com/office/drawing/2014/main" id="{53532509-207B-452A-B34F-C6B150F57BEF}"/>
              </a:ext>
            </a:extLst>
          </p:cNvPr>
          <p:cNvSpPr txBox="1"/>
          <p:nvPr/>
        </p:nvSpPr>
        <p:spPr>
          <a:xfrm>
            <a:off x="7847873" y="4641158"/>
            <a:ext cx="4529700" cy="70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125" tIns="190125" rIns="190125" bIns="1901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1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1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</a:t>
            </a:r>
            <a:r>
              <a:rPr lang="en-US" sz="21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가-2018 </a:t>
            </a:r>
            <a:r>
              <a:rPr lang="en-US" sz="2100" b="1" dirty="0" err="1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</a:t>
            </a:r>
            <a:r>
              <a:rPr lang="en-US" sz="21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100" b="1" dirty="0" err="1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</a:t>
            </a:r>
            <a:endParaRPr sz="4200" b="1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Google Shape;992;p30">
            <a:extLst>
              <a:ext uri="{FF2B5EF4-FFF2-40B4-BE49-F238E27FC236}">
                <a16:creationId xmlns:a16="http://schemas.microsoft.com/office/drawing/2014/main" id="{90AFCA3A-BE0E-402E-8FA1-E9D03DDA6C7B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종목별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0" name="Google Shape;857;p25">
            <a:extLst>
              <a:ext uri="{FF2B5EF4-FFF2-40B4-BE49-F238E27FC236}">
                <a16:creationId xmlns:a16="http://schemas.microsoft.com/office/drawing/2014/main" id="{B4339F7C-54DE-482E-8B1B-9898CA0D6D1F}"/>
              </a:ext>
            </a:extLst>
          </p:cNvPr>
          <p:cNvSpPr/>
          <p:nvPr/>
        </p:nvSpPr>
        <p:spPr>
          <a:xfrm>
            <a:off x="7515846" y="4641158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f5d93c4d0e_3_22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40" name="Google Shape;1340;gf5d93c4d0e_3_220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53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4" name="Google Shape;992;p30">
            <a:extLst>
              <a:ext uri="{FF2B5EF4-FFF2-40B4-BE49-F238E27FC236}">
                <a16:creationId xmlns:a16="http://schemas.microsoft.com/office/drawing/2014/main" id="{8856627D-B35F-499B-81CC-3063180AFFE6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종목별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pic>
        <p:nvPicPr>
          <p:cNvPr id="26" name="Google Shape;1319;gf5d93c4d0e_3_220">
            <a:extLst>
              <a:ext uri="{FF2B5EF4-FFF2-40B4-BE49-F238E27FC236}">
                <a16:creationId xmlns:a16="http://schemas.microsoft.com/office/drawing/2014/main" id="{D4F39FF7-59E8-42A6-A19B-60E9B45DF5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5"/>
            <a:ext cx="13543749" cy="872695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321;gf5d93c4d0e_3_220">
            <a:extLst>
              <a:ext uri="{FF2B5EF4-FFF2-40B4-BE49-F238E27FC236}">
                <a16:creationId xmlns:a16="http://schemas.microsoft.com/office/drawing/2014/main" id="{B1E62FEA-700E-43D6-8D00-E7C6100DA65F}"/>
              </a:ext>
            </a:extLst>
          </p:cNvPr>
          <p:cNvSpPr/>
          <p:nvPr/>
        </p:nvSpPr>
        <p:spPr>
          <a:xfrm>
            <a:off x="13769222" y="1260735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언론사별 이슈 기사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매일경제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아시아경제 각각 당일 기사 중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긍정 단어의 비율이 가장 큰 기사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(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말풍선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)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색을 통해 긍정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중립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 기사 표현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    말풍선 색 파랑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–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긍정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    말풍선 색 회색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–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보합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    말풍선 색 빨강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–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7. 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버튼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사용자가 기사의 긍정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중립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부정 판단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사용자가 기사를 읽고 해당 내용이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긍정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중립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부정인지를 직접 판단하여 투표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8. </a:t>
            </a: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결과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ARIMA, </a:t>
            </a:r>
            <a:r>
              <a:rPr lang="en-US" altLang="ko-KR" sz="1600" dirty="0" err="1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FBProphet</a:t>
            </a: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, LSTM </a:t>
            </a:r>
            <a:r>
              <a:rPr lang="ko-KR" altLang="en-US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순으로 분석 결과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9. </a:t>
            </a: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결과 그래프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ARIMA, </a:t>
            </a:r>
            <a:r>
              <a:rPr lang="en-US" altLang="ko-KR" sz="1600" dirty="0" err="1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FBProphet</a:t>
            </a: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, LSTM </a:t>
            </a:r>
            <a:r>
              <a:rPr lang="ko-KR" altLang="en-US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분석 결과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(</a:t>
            </a:r>
            <a:r>
              <a:rPr lang="ko-KR" altLang="en-US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노란색 선</a:t>
            </a: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) </a:t>
            </a:r>
            <a:r>
              <a:rPr lang="ko-KR" altLang="en-US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선으로 현재 가격과 </a:t>
            </a:r>
            <a:b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예측 결과의 차이를 보여줌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10. </a:t>
            </a: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종목별 워드 클라우드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종목 관련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YouTube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키워드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30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개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마우스 오버레이 시 키워드 개수 및 비율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11. 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버튼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 페이지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상단 번으로 이동</a:t>
            </a:r>
            <a:endParaRPr lang="ko-KR" altLang="en-US" sz="1600" u="sng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8" name="Google Shape;1322;gf5d93c4d0e_3_220">
            <a:extLst>
              <a:ext uri="{FF2B5EF4-FFF2-40B4-BE49-F238E27FC236}">
                <a16:creationId xmlns:a16="http://schemas.microsoft.com/office/drawing/2014/main" id="{6D7467FA-B605-4FBB-8263-C249C3704D84}"/>
              </a:ext>
            </a:extLst>
          </p:cNvPr>
          <p:cNvSpPr/>
          <p:nvPr/>
        </p:nvSpPr>
        <p:spPr>
          <a:xfrm>
            <a:off x="155648" y="9987692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끝</a:t>
            </a:r>
            <a:endParaRPr sz="21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9" name="Google Shape;1323;gf5d93c4d0e_3_220">
            <a:extLst>
              <a:ext uri="{FF2B5EF4-FFF2-40B4-BE49-F238E27FC236}">
                <a16:creationId xmlns:a16="http://schemas.microsoft.com/office/drawing/2014/main" id="{9B49CF8B-502B-404E-8AA5-C2A65D85F383}"/>
              </a:ext>
            </a:extLst>
          </p:cNvPr>
          <p:cNvSpPr/>
          <p:nvPr/>
        </p:nvSpPr>
        <p:spPr>
          <a:xfrm>
            <a:off x="1920938" y="1428456"/>
            <a:ext cx="8626798" cy="2918913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0" name="Google Shape;1324;gf5d93c4d0e_3_220">
            <a:extLst>
              <a:ext uri="{FF2B5EF4-FFF2-40B4-BE49-F238E27FC236}">
                <a16:creationId xmlns:a16="http://schemas.microsoft.com/office/drawing/2014/main" id="{D940BCD5-3B5F-42BB-BDC5-0D647D0CF5AB}"/>
              </a:ext>
            </a:extLst>
          </p:cNvPr>
          <p:cNvSpPr/>
          <p:nvPr/>
        </p:nvSpPr>
        <p:spPr>
          <a:xfrm>
            <a:off x="1920782" y="4643564"/>
            <a:ext cx="8626954" cy="2485500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Google Shape;1325;gf5d93c4d0e_3_220">
            <a:extLst>
              <a:ext uri="{FF2B5EF4-FFF2-40B4-BE49-F238E27FC236}">
                <a16:creationId xmlns:a16="http://schemas.microsoft.com/office/drawing/2014/main" id="{67A5FB9C-516B-43C1-A18E-85A67C8383FF}"/>
              </a:ext>
            </a:extLst>
          </p:cNvPr>
          <p:cNvSpPr/>
          <p:nvPr/>
        </p:nvSpPr>
        <p:spPr>
          <a:xfrm>
            <a:off x="1920780" y="7340433"/>
            <a:ext cx="8626955" cy="2518352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Google Shape;1328;gf5d93c4d0e_3_220">
            <a:extLst>
              <a:ext uri="{FF2B5EF4-FFF2-40B4-BE49-F238E27FC236}">
                <a16:creationId xmlns:a16="http://schemas.microsoft.com/office/drawing/2014/main" id="{A7E5DB55-5D75-44CC-94DF-E376B8121971}"/>
              </a:ext>
            </a:extLst>
          </p:cNvPr>
          <p:cNvSpPr/>
          <p:nvPr/>
        </p:nvSpPr>
        <p:spPr>
          <a:xfrm>
            <a:off x="2093748" y="3500436"/>
            <a:ext cx="5206337" cy="457167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Google Shape;1331;gf5d93c4d0e_3_220">
            <a:extLst>
              <a:ext uri="{FF2B5EF4-FFF2-40B4-BE49-F238E27FC236}">
                <a16:creationId xmlns:a16="http://schemas.microsoft.com/office/drawing/2014/main" id="{8854F20E-7CA8-4281-B9E0-1B8F91D574FD}"/>
              </a:ext>
            </a:extLst>
          </p:cNvPr>
          <p:cNvSpPr/>
          <p:nvPr/>
        </p:nvSpPr>
        <p:spPr>
          <a:xfrm>
            <a:off x="10763555" y="1428457"/>
            <a:ext cx="2795283" cy="2672056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0" name="Google Shape;1334;gf5d93c4d0e_3_220">
            <a:extLst>
              <a:ext uri="{FF2B5EF4-FFF2-40B4-BE49-F238E27FC236}">
                <a16:creationId xmlns:a16="http://schemas.microsoft.com/office/drawing/2014/main" id="{CF288A1F-E900-463D-9E26-08BC0FF4D3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079460" y="7738495"/>
            <a:ext cx="1075772" cy="18763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57;p25">
            <a:extLst>
              <a:ext uri="{FF2B5EF4-FFF2-40B4-BE49-F238E27FC236}">
                <a16:creationId xmlns:a16="http://schemas.microsoft.com/office/drawing/2014/main" id="{EBC576FF-BB4D-43B6-8C9F-B1C21B3BE011}"/>
              </a:ext>
            </a:extLst>
          </p:cNvPr>
          <p:cNvSpPr/>
          <p:nvPr/>
        </p:nvSpPr>
        <p:spPr>
          <a:xfrm>
            <a:off x="9825634" y="1581983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6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" name="Google Shape;857;p25">
            <a:extLst>
              <a:ext uri="{FF2B5EF4-FFF2-40B4-BE49-F238E27FC236}">
                <a16:creationId xmlns:a16="http://schemas.microsoft.com/office/drawing/2014/main" id="{933820E1-9F91-49BA-9210-2B8DDE14C585}"/>
              </a:ext>
            </a:extLst>
          </p:cNvPr>
          <p:cNvSpPr/>
          <p:nvPr/>
        </p:nvSpPr>
        <p:spPr>
          <a:xfrm>
            <a:off x="7472895" y="3450824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2" name="Google Shape;857;p25">
            <a:extLst>
              <a:ext uri="{FF2B5EF4-FFF2-40B4-BE49-F238E27FC236}">
                <a16:creationId xmlns:a16="http://schemas.microsoft.com/office/drawing/2014/main" id="{145AA35F-CB36-4B61-BC73-4085C22068BE}"/>
              </a:ext>
            </a:extLst>
          </p:cNvPr>
          <p:cNvSpPr/>
          <p:nvPr/>
        </p:nvSpPr>
        <p:spPr>
          <a:xfrm>
            <a:off x="12912823" y="1581983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8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3" name="Google Shape;857;p25">
            <a:extLst>
              <a:ext uri="{FF2B5EF4-FFF2-40B4-BE49-F238E27FC236}">
                <a16:creationId xmlns:a16="http://schemas.microsoft.com/office/drawing/2014/main" id="{744A5369-0CA5-4075-9C70-BAA94E9E79AE}"/>
              </a:ext>
            </a:extLst>
          </p:cNvPr>
          <p:cNvSpPr/>
          <p:nvPr/>
        </p:nvSpPr>
        <p:spPr>
          <a:xfrm>
            <a:off x="9825634" y="4798536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9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5" name="Google Shape;857;p25">
            <a:extLst>
              <a:ext uri="{FF2B5EF4-FFF2-40B4-BE49-F238E27FC236}">
                <a16:creationId xmlns:a16="http://schemas.microsoft.com/office/drawing/2014/main" id="{CAD85D1D-05E3-4E00-953A-12766D7C011D}"/>
              </a:ext>
            </a:extLst>
          </p:cNvPr>
          <p:cNvSpPr/>
          <p:nvPr/>
        </p:nvSpPr>
        <p:spPr>
          <a:xfrm>
            <a:off x="9825634" y="7544673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2" name="Google Shape;857;p25">
            <a:extLst>
              <a:ext uri="{FF2B5EF4-FFF2-40B4-BE49-F238E27FC236}">
                <a16:creationId xmlns:a16="http://schemas.microsoft.com/office/drawing/2014/main" id="{D47DE640-09DF-404C-A407-DC381D3AE8B5}"/>
              </a:ext>
            </a:extLst>
          </p:cNvPr>
          <p:cNvSpPr/>
          <p:nvPr/>
        </p:nvSpPr>
        <p:spPr>
          <a:xfrm>
            <a:off x="9716275" y="7556644"/>
            <a:ext cx="737790" cy="523200"/>
          </a:xfrm>
          <a:prstGeom prst="ellipse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4" name="Google Shape;857;p25">
            <a:extLst>
              <a:ext uri="{FF2B5EF4-FFF2-40B4-BE49-F238E27FC236}">
                <a16:creationId xmlns:a16="http://schemas.microsoft.com/office/drawing/2014/main" id="{0D60EADE-CE9E-4C37-9B92-B14928C4D5E9}"/>
              </a:ext>
            </a:extLst>
          </p:cNvPr>
          <p:cNvSpPr/>
          <p:nvPr/>
        </p:nvSpPr>
        <p:spPr>
          <a:xfrm>
            <a:off x="12650623" y="9383051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3" name="Google Shape;857;p25">
            <a:extLst>
              <a:ext uri="{FF2B5EF4-FFF2-40B4-BE49-F238E27FC236}">
                <a16:creationId xmlns:a16="http://schemas.microsoft.com/office/drawing/2014/main" id="{79EB34C9-C768-4540-B3AD-85D8A9FF5FE7}"/>
              </a:ext>
            </a:extLst>
          </p:cNvPr>
          <p:cNvSpPr/>
          <p:nvPr/>
        </p:nvSpPr>
        <p:spPr>
          <a:xfrm>
            <a:off x="12543928" y="9394152"/>
            <a:ext cx="737790" cy="523200"/>
          </a:xfrm>
          <a:prstGeom prst="ellipse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11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f5d93c4d0e_3_24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55" name="Google Shape;1355;gf5d93c4d0e_3_245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54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3" name="Google Shape;992;p30">
            <a:extLst>
              <a:ext uri="{FF2B5EF4-FFF2-40B4-BE49-F238E27FC236}">
                <a16:creationId xmlns:a16="http://schemas.microsoft.com/office/drawing/2014/main" id="{A27D5CA0-CDB8-46B2-85D3-04DE3D73B9C1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종목별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pic>
        <p:nvPicPr>
          <p:cNvPr id="15" name="Google Shape;1345;gf5d93c4d0e_3_245">
            <a:extLst>
              <a:ext uri="{FF2B5EF4-FFF2-40B4-BE49-F238E27FC236}">
                <a16:creationId xmlns:a16="http://schemas.microsoft.com/office/drawing/2014/main" id="{8A046AC1-A96D-4619-BCC6-39395B2AC6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3"/>
            <a:ext cx="13543743" cy="872695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347;gf5d93c4d0e_3_245">
            <a:extLst>
              <a:ext uri="{FF2B5EF4-FFF2-40B4-BE49-F238E27FC236}">
                <a16:creationId xmlns:a16="http://schemas.microsoft.com/office/drawing/2014/main" id="{5D6536CA-36E9-4E9B-8BC5-A16BBF23DC6C}"/>
              </a:ext>
            </a:extLst>
          </p:cNvPr>
          <p:cNvSpPr/>
          <p:nvPr/>
        </p:nvSpPr>
        <p:spPr>
          <a:xfrm>
            <a:off x="13769222" y="1260733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273050" lvl="0" algn="just" rtl="0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12.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아시아경제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중립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버튼 클릭 화면</a:t>
            </a:r>
          </a:p>
        </p:txBody>
      </p:sp>
      <p:sp>
        <p:nvSpPr>
          <p:cNvPr id="17" name="Google Shape;1348;gf5d93c4d0e_3_245">
            <a:extLst>
              <a:ext uri="{FF2B5EF4-FFF2-40B4-BE49-F238E27FC236}">
                <a16:creationId xmlns:a16="http://schemas.microsoft.com/office/drawing/2014/main" id="{0C40677A-A333-4F3A-BE2C-E48114429ED5}"/>
              </a:ext>
            </a:extLst>
          </p:cNvPr>
          <p:cNvSpPr/>
          <p:nvPr/>
        </p:nvSpPr>
        <p:spPr>
          <a:xfrm>
            <a:off x="155648" y="9987690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끝</a:t>
            </a:r>
            <a:endParaRPr sz="21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Google Shape;1349;gf5d93c4d0e_3_245">
            <a:extLst>
              <a:ext uri="{FF2B5EF4-FFF2-40B4-BE49-F238E27FC236}">
                <a16:creationId xmlns:a16="http://schemas.microsoft.com/office/drawing/2014/main" id="{AC470F74-401E-4C38-AF7D-23DDE6B953C5}"/>
              </a:ext>
            </a:extLst>
          </p:cNvPr>
          <p:cNvSpPr/>
          <p:nvPr/>
        </p:nvSpPr>
        <p:spPr>
          <a:xfrm>
            <a:off x="2114550" y="3614736"/>
            <a:ext cx="5243514" cy="430661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Google Shape;857;p25">
            <a:extLst>
              <a:ext uri="{FF2B5EF4-FFF2-40B4-BE49-F238E27FC236}">
                <a16:creationId xmlns:a16="http://schemas.microsoft.com/office/drawing/2014/main" id="{98E9F27D-B341-49FF-81CA-74C067ED0505}"/>
              </a:ext>
            </a:extLst>
          </p:cNvPr>
          <p:cNvSpPr/>
          <p:nvPr/>
        </p:nvSpPr>
        <p:spPr>
          <a:xfrm>
            <a:off x="2057647" y="4135801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1" name="Google Shape;857;p25">
            <a:extLst>
              <a:ext uri="{FF2B5EF4-FFF2-40B4-BE49-F238E27FC236}">
                <a16:creationId xmlns:a16="http://schemas.microsoft.com/office/drawing/2014/main" id="{11ADAE49-8D7C-42FF-87AD-0C406B397537}"/>
              </a:ext>
            </a:extLst>
          </p:cNvPr>
          <p:cNvSpPr/>
          <p:nvPr/>
        </p:nvSpPr>
        <p:spPr>
          <a:xfrm>
            <a:off x="1950952" y="4146902"/>
            <a:ext cx="737790" cy="523200"/>
          </a:xfrm>
          <a:prstGeom prst="ellipse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12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gf5d93c4d0e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gf5d93c4d0e_3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gf5d93c4d0e_3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0;p1">
            <a:extLst>
              <a:ext uri="{FF2B5EF4-FFF2-40B4-BE49-F238E27FC236}">
                <a16:creationId xmlns:a16="http://schemas.microsoft.com/office/drawing/2014/main" id="{59F136AF-6812-448A-BA20-E8F14F18977E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10;p4">
            <a:extLst>
              <a:ext uri="{FF2B5EF4-FFF2-40B4-BE49-F238E27FC236}">
                <a16:creationId xmlns:a16="http://schemas.microsoft.com/office/drawing/2014/main" id="{573F8D87-47C7-4183-BC81-A25A5D4446CB}"/>
              </a:ext>
            </a:extLst>
          </p:cNvPr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7" name="Google Shape;107;p1">
            <a:extLst>
              <a:ext uri="{FF2B5EF4-FFF2-40B4-BE49-F238E27FC236}">
                <a16:creationId xmlns:a16="http://schemas.microsoft.com/office/drawing/2014/main" id="{66410939-494B-4B29-9818-2471CA2281DF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8" name="Google Shape;207;p4">
            <a:extLst>
              <a:ext uri="{FF2B5EF4-FFF2-40B4-BE49-F238E27FC236}">
                <a16:creationId xmlns:a16="http://schemas.microsoft.com/office/drawing/2014/main" id="{A826285A-86F4-4DA9-8C2D-B5F2479ABD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08;p4">
            <a:extLst>
              <a:ext uri="{FF2B5EF4-FFF2-40B4-BE49-F238E27FC236}">
                <a16:creationId xmlns:a16="http://schemas.microsoft.com/office/drawing/2014/main" id="{E872993B-A23A-4618-9EB4-7C795713EFE7}"/>
              </a:ext>
            </a:extLst>
          </p:cNvPr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alt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발전방향 및 </a:t>
            </a:r>
            <a:r>
              <a:rPr lang="ko-KR" altLang="en-US" sz="66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느낀점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0" name="Google Shape;214;p4">
            <a:extLst>
              <a:ext uri="{FF2B5EF4-FFF2-40B4-BE49-F238E27FC236}">
                <a16:creationId xmlns:a16="http://schemas.microsoft.com/office/drawing/2014/main" id="{ABF03EC3-74FE-4561-B09F-98F76BCF17D0}"/>
              </a:ext>
            </a:extLst>
          </p:cNvPr>
          <p:cNvSpPr/>
          <p:nvPr/>
        </p:nvSpPr>
        <p:spPr>
          <a:xfrm>
            <a:off x="2088550" y="458098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Google Shape;215;p4">
            <a:extLst>
              <a:ext uri="{FF2B5EF4-FFF2-40B4-BE49-F238E27FC236}">
                <a16:creationId xmlns:a16="http://schemas.microsoft.com/office/drawing/2014/main" id="{934056E1-828B-41A9-9BDF-151090F26D8D}"/>
              </a:ext>
            </a:extLst>
          </p:cNvPr>
          <p:cNvSpPr/>
          <p:nvPr/>
        </p:nvSpPr>
        <p:spPr>
          <a:xfrm>
            <a:off x="2088550" y="524773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0E4CB-0F20-4852-A24B-769F32B08E79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ACEEA2-A1BA-4DCC-8F4B-0B32088F826F}"/>
              </a:ext>
            </a:extLst>
          </p:cNvPr>
          <p:cNvSpPr txBox="1"/>
          <p:nvPr/>
        </p:nvSpPr>
        <p:spPr>
          <a:xfrm>
            <a:off x="2491450" y="426124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한계점 및 발전방향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643FA9-AB72-4912-A686-4E83B2EBF80A}"/>
              </a:ext>
            </a:extLst>
          </p:cNvPr>
          <p:cNvSpPr txBox="1"/>
          <p:nvPr/>
        </p:nvSpPr>
        <p:spPr>
          <a:xfrm>
            <a:off x="2491450" y="491580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느낀점</a:t>
            </a:r>
            <a:endParaRPr lang="ko-KR" altLang="en-US" sz="29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977;p30">
            <a:extLst>
              <a:ext uri="{FF2B5EF4-FFF2-40B4-BE49-F238E27FC236}">
                <a16:creationId xmlns:a16="http://schemas.microsoft.com/office/drawing/2014/main" id="{5C6FF006-31B1-42F2-AAF3-07C817F1F491}"/>
              </a:ext>
            </a:extLst>
          </p:cNvPr>
          <p:cNvSpPr/>
          <p:nvPr/>
        </p:nvSpPr>
        <p:spPr>
          <a:xfrm>
            <a:off x="2454215" y="1796774"/>
            <a:ext cx="14398512" cy="2532426"/>
          </a:xfrm>
          <a:prstGeom prst="rect">
            <a:avLst/>
          </a:prstGeom>
          <a:solidFill>
            <a:srgbClr val="DEE6E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387" name="Google Shape;1387;gf5d93c4d0e_3_27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88" name="Google Shape;1388;gf5d93c4d0e_3_27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56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389" name="Google Shape;1389;gf5d93c4d0e_3_27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948;p28">
            <a:extLst>
              <a:ext uri="{FF2B5EF4-FFF2-40B4-BE49-F238E27FC236}">
                <a16:creationId xmlns:a16="http://schemas.microsoft.com/office/drawing/2014/main" id="{FD00832A-5621-4E4E-AA69-4987E9659C10}"/>
              </a:ext>
            </a:extLst>
          </p:cNvPr>
          <p:cNvSpPr txBox="1"/>
          <p:nvPr/>
        </p:nvSpPr>
        <p:spPr>
          <a:xfrm>
            <a:off x="1263549" y="1113413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한계점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1" name="Google Shape;992;p30">
            <a:extLst>
              <a:ext uri="{FF2B5EF4-FFF2-40B4-BE49-F238E27FC236}">
                <a16:creationId xmlns:a16="http://schemas.microsoft.com/office/drawing/2014/main" id="{F9EC57A4-AA1D-4624-A517-3D6B7A2E2BC6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발전방향 및 </a:t>
            </a:r>
            <a:r>
              <a:rPr lang="ko-KR" alt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느낀점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" name="Google Shape;948;p28">
            <a:extLst>
              <a:ext uri="{FF2B5EF4-FFF2-40B4-BE49-F238E27FC236}">
                <a16:creationId xmlns:a16="http://schemas.microsoft.com/office/drawing/2014/main" id="{BD959CE1-FA2B-4638-85E8-60A88572B3C7}"/>
              </a:ext>
            </a:extLst>
          </p:cNvPr>
          <p:cNvSpPr txBox="1"/>
          <p:nvPr/>
        </p:nvSpPr>
        <p:spPr>
          <a:xfrm>
            <a:off x="1263549" y="4756634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발전방향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5" name="Google Shape;977;p30">
            <a:extLst>
              <a:ext uri="{FF2B5EF4-FFF2-40B4-BE49-F238E27FC236}">
                <a16:creationId xmlns:a16="http://schemas.microsoft.com/office/drawing/2014/main" id="{02A0ECDB-7C80-4923-B5D5-31E900467A89}"/>
              </a:ext>
            </a:extLst>
          </p:cNvPr>
          <p:cNvSpPr/>
          <p:nvPr/>
        </p:nvSpPr>
        <p:spPr>
          <a:xfrm>
            <a:off x="2454215" y="5449867"/>
            <a:ext cx="14398512" cy="4367001"/>
          </a:xfrm>
          <a:prstGeom prst="rect">
            <a:avLst/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E03AAF-60E9-4DB6-8E9B-C08EDBA78255}"/>
              </a:ext>
            </a:extLst>
          </p:cNvPr>
          <p:cNvGrpSpPr/>
          <p:nvPr/>
        </p:nvGrpSpPr>
        <p:grpSpPr>
          <a:xfrm>
            <a:off x="3001390" y="2130519"/>
            <a:ext cx="13373100" cy="609367"/>
            <a:chOff x="2856250" y="2422907"/>
            <a:chExt cx="13373100" cy="609367"/>
          </a:xfrm>
        </p:grpSpPr>
        <p:sp>
          <p:nvSpPr>
            <p:cNvPr id="16" name="Google Shape;982;p30">
              <a:extLst>
                <a:ext uri="{FF2B5EF4-FFF2-40B4-BE49-F238E27FC236}">
                  <a16:creationId xmlns:a16="http://schemas.microsoft.com/office/drawing/2014/main" id="{26980EBB-D65A-4430-A9AE-84A47976369B}"/>
                </a:ext>
              </a:extLst>
            </p:cNvPr>
            <p:cNvSpPr txBox="1"/>
            <p:nvPr/>
          </p:nvSpPr>
          <p:spPr>
            <a:xfrm>
              <a:off x="3000868" y="2422907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유튜브</a:t>
              </a:r>
              <a:r>
                <a:rPr lang="en-US" altLang="ko-KR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STT(Speech-To-Text) 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스크립트의 한계로 기사와 동일한 방법으로 감성점수 산정 불가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7" name="Google Shape;260;gf59b30ca06_1_5">
              <a:extLst>
                <a:ext uri="{FF2B5EF4-FFF2-40B4-BE49-F238E27FC236}">
                  <a16:creationId xmlns:a16="http://schemas.microsoft.com/office/drawing/2014/main" id="{F521F13F-CA76-4DC8-90F1-99FFC492855A}"/>
                </a:ext>
              </a:extLst>
            </p:cNvPr>
            <p:cNvSpPr/>
            <p:nvPr/>
          </p:nvSpPr>
          <p:spPr>
            <a:xfrm>
              <a:off x="2856250" y="2662790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C8448E-F391-4F8C-8CC7-12C8887685DB}"/>
              </a:ext>
            </a:extLst>
          </p:cNvPr>
          <p:cNvGrpSpPr/>
          <p:nvPr/>
        </p:nvGrpSpPr>
        <p:grpSpPr>
          <a:xfrm>
            <a:off x="3001390" y="2774115"/>
            <a:ext cx="13373100" cy="609367"/>
            <a:chOff x="2856250" y="3732061"/>
            <a:chExt cx="13373100" cy="609367"/>
          </a:xfrm>
        </p:grpSpPr>
        <p:sp>
          <p:nvSpPr>
            <p:cNvPr id="22" name="Google Shape;982;p30">
              <a:extLst>
                <a:ext uri="{FF2B5EF4-FFF2-40B4-BE49-F238E27FC236}">
                  <a16:creationId xmlns:a16="http://schemas.microsoft.com/office/drawing/2014/main" id="{3A387129-1BB1-4516-B8B3-37259E1B4EE5}"/>
                </a:ext>
              </a:extLst>
            </p:cNvPr>
            <p:cNvSpPr txBox="1"/>
            <p:nvPr/>
          </p:nvSpPr>
          <p:spPr>
            <a:xfrm>
              <a:off x="3000868" y="3732061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한정된 일간지</a:t>
              </a:r>
              <a:r>
                <a:rPr lang="en-US" altLang="ko-KR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‧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유튜브 채널 미디어의 데이터 수집</a:t>
              </a:r>
              <a:r>
                <a:rPr lang="en-US" altLang="ko-KR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및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 종목만을 대상으로 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함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3" name="Google Shape;260;gf59b30ca06_1_5">
              <a:extLst>
                <a:ext uri="{FF2B5EF4-FFF2-40B4-BE49-F238E27FC236}">
                  <a16:creationId xmlns:a16="http://schemas.microsoft.com/office/drawing/2014/main" id="{D2335BBF-3C5C-4339-8121-93EE17F268A4}"/>
                </a:ext>
              </a:extLst>
            </p:cNvPr>
            <p:cNvSpPr/>
            <p:nvPr/>
          </p:nvSpPr>
          <p:spPr>
            <a:xfrm>
              <a:off x="2856250" y="3971944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8FFAE4-D94B-45E4-9474-440A549E3028}"/>
              </a:ext>
            </a:extLst>
          </p:cNvPr>
          <p:cNvGrpSpPr/>
          <p:nvPr/>
        </p:nvGrpSpPr>
        <p:grpSpPr>
          <a:xfrm>
            <a:off x="3001390" y="6364001"/>
            <a:ext cx="13373100" cy="609367"/>
            <a:chOff x="2856250" y="6276917"/>
            <a:chExt cx="13373100" cy="609367"/>
          </a:xfrm>
        </p:grpSpPr>
        <p:sp>
          <p:nvSpPr>
            <p:cNvPr id="24" name="Google Shape;982;p30">
              <a:extLst>
                <a:ext uri="{FF2B5EF4-FFF2-40B4-BE49-F238E27FC236}">
                  <a16:creationId xmlns:a16="http://schemas.microsoft.com/office/drawing/2014/main" id="{20F12C00-390E-422D-8A25-63F1065A01F1}"/>
                </a:ext>
              </a:extLst>
            </p:cNvPr>
            <p:cNvSpPr txBox="1"/>
            <p:nvPr/>
          </p:nvSpPr>
          <p:spPr>
            <a:xfrm>
              <a:off x="3000868" y="6276917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KOSPI 10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 종목 중 </a:t>
              </a:r>
              <a:r>
                <a:rPr lang="en-US" altLang="ko-KR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 종목 이외의 여러 종목으로 확대 가능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5" name="Google Shape;260;gf59b30ca06_1_5">
              <a:extLst>
                <a:ext uri="{FF2B5EF4-FFF2-40B4-BE49-F238E27FC236}">
                  <a16:creationId xmlns:a16="http://schemas.microsoft.com/office/drawing/2014/main" id="{1112AB37-831C-4D92-B105-D0B1FEF785A0}"/>
                </a:ext>
              </a:extLst>
            </p:cNvPr>
            <p:cNvSpPr/>
            <p:nvPr/>
          </p:nvSpPr>
          <p:spPr>
            <a:xfrm>
              <a:off x="2856250" y="6516800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22CF8D-A166-4E2D-A9CD-BFDD5A715CE5}"/>
              </a:ext>
            </a:extLst>
          </p:cNvPr>
          <p:cNvGrpSpPr/>
          <p:nvPr/>
        </p:nvGrpSpPr>
        <p:grpSpPr>
          <a:xfrm>
            <a:off x="3001390" y="7025043"/>
            <a:ext cx="13373100" cy="609367"/>
            <a:chOff x="2856250" y="6927773"/>
            <a:chExt cx="13373100" cy="609367"/>
          </a:xfrm>
        </p:grpSpPr>
        <p:sp>
          <p:nvSpPr>
            <p:cNvPr id="26" name="Google Shape;982;p30">
              <a:extLst>
                <a:ext uri="{FF2B5EF4-FFF2-40B4-BE49-F238E27FC236}">
                  <a16:creationId xmlns:a16="http://schemas.microsoft.com/office/drawing/2014/main" id="{DD40E877-DCC6-4F71-8FDB-8AF0351F8A59}"/>
                </a:ext>
              </a:extLst>
            </p:cNvPr>
            <p:cNvSpPr txBox="1"/>
            <p:nvPr/>
          </p:nvSpPr>
          <p:spPr>
            <a:xfrm>
              <a:off x="3000868" y="6927773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수집 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경제 일간지 및 유튜브 채널의 확대로 다양한 정보 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제공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7" name="Google Shape;260;gf59b30ca06_1_5">
              <a:extLst>
                <a:ext uri="{FF2B5EF4-FFF2-40B4-BE49-F238E27FC236}">
                  <a16:creationId xmlns:a16="http://schemas.microsoft.com/office/drawing/2014/main" id="{651DA22F-0B58-4DD2-8424-179B1E902650}"/>
                </a:ext>
              </a:extLst>
            </p:cNvPr>
            <p:cNvSpPr/>
            <p:nvPr/>
          </p:nvSpPr>
          <p:spPr>
            <a:xfrm>
              <a:off x="2856250" y="7167656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D76A1F-0594-4DBB-A070-5F1B790ED6B8}"/>
              </a:ext>
            </a:extLst>
          </p:cNvPr>
          <p:cNvGrpSpPr/>
          <p:nvPr/>
        </p:nvGrpSpPr>
        <p:grpSpPr>
          <a:xfrm>
            <a:off x="2993460" y="7686085"/>
            <a:ext cx="13373100" cy="609367"/>
            <a:chOff x="2856250" y="6927773"/>
            <a:chExt cx="13373100" cy="609367"/>
          </a:xfrm>
        </p:grpSpPr>
        <p:sp>
          <p:nvSpPr>
            <p:cNvPr id="34" name="Google Shape;982;p30">
              <a:extLst>
                <a:ext uri="{FF2B5EF4-FFF2-40B4-BE49-F238E27FC236}">
                  <a16:creationId xmlns:a16="http://schemas.microsoft.com/office/drawing/2014/main" id="{A9A0D111-6098-40A1-96CC-3B5543E35A16}"/>
                </a:ext>
              </a:extLst>
            </p:cNvPr>
            <p:cNvSpPr txBox="1"/>
            <p:nvPr/>
          </p:nvSpPr>
          <p:spPr>
            <a:xfrm>
              <a:off x="3000868" y="6927773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종목별 분석 모델에서 범용적인 모델로 통합하여 구축 가능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Google Shape;260;gf59b30ca06_1_5">
              <a:extLst>
                <a:ext uri="{FF2B5EF4-FFF2-40B4-BE49-F238E27FC236}">
                  <a16:creationId xmlns:a16="http://schemas.microsoft.com/office/drawing/2014/main" id="{65299363-5B90-46F0-B35B-51021C6BAD88}"/>
                </a:ext>
              </a:extLst>
            </p:cNvPr>
            <p:cNvSpPr/>
            <p:nvPr/>
          </p:nvSpPr>
          <p:spPr>
            <a:xfrm>
              <a:off x="2856250" y="7167656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7684C41-CAD1-45D5-9A2F-5C25C4E45862}"/>
              </a:ext>
            </a:extLst>
          </p:cNvPr>
          <p:cNvGrpSpPr/>
          <p:nvPr/>
        </p:nvGrpSpPr>
        <p:grpSpPr>
          <a:xfrm>
            <a:off x="3001390" y="8347127"/>
            <a:ext cx="13373100" cy="609367"/>
            <a:chOff x="2856250" y="6927773"/>
            <a:chExt cx="13373100" cy="609367"/>
          </a:xfrm>
        </p:grpSpPr>
        <p:sp>
          <p:nvSpPr>
            <p:cNvPr id="37" name="Google Shape;982;p30">
              <a:extLst>
                <a:ext uri="{FF2B5EF4-FFF2-40B4-BE49-F238E27FC236}">
                  <a16:creationId xmlns:a16="http://schemas.microsoft.com/office/drawing/2014/main" id="{03A7D949-32FC-4850-983A-DE5A0E20AC78}"/>
                </a:ext>
              </a:extLst>
            </p:cNvPr>
            <p:cNvSpPr txBox="1"/>
            <p:nvPr/>
          </p:nvSpPr>
          <p:spPr>
            <a:xfrm>
              <a:off x="3000868" y="6927773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서비스 이용자 </a:t>
              </a:r>
              <a:r>
                <a:rPr lang="ko-KR" altLang="en-US" sz="2400" b="1" i="0" u="none" strike="noStrike" cap="none" dirty="0" err="1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긍부정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의견을 반영하여 객관성 확보된 </a:t>
              </a:r>
              <a:r>
                <a:rPr lang="ko-KR" altLang="en-US" sz="2400" b="1" i="0" u="none" strike="noStrike" cap="none" dirty="0" err="1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라벨링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데이터로 모델 성능 개선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8" name="Google Shape;260;gf59b30ca06_1_5">
              <a:extLst>
                <a:ext uri="{FF2B5EF4-FFF2-40B4-BE49-F238E27FC236}">
                  <a16:creationId xmlns:a16="http://schemas.microsoft.com/office/drawing/2014/main" id="{0606BEA7-5208-48CE-933C-B9AD559B17DE}"/>
                </a:ext>
              </a:extLst>
            </p:cNvPr>
            <p:cNvSpPr/>
            <p:nvPr/>
          </p:nvSpPr>
          <p:spPr>
            <a:xfrm>
              <a:off x="2856250" y="7167656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774D59-83B7-4F94-BFA6-EF85BBDFD5F5}"/>
              </a:ext>
            </a:extLst>
          </p:cNvPr>
          <p:cNvGrpSpPr/>
          <p:nvPr/>
        </p:nvGrpSpPr>
        <p:grpSpPr>
          <a:xfrm>
            <a:off x="2993460" y="9008167"/>
            <a:ext cx="13373100" cy="609367"/>
            <a:chOff x="2856250" y="6927773"/>
            <a:chExt cx="13373100" cy="609367"/>
          </a:xfrm>
        </p:grpSpPr>
        <p:sp>
          <p:nvSpPr>
            <p:cNvPr id="40" name="Google Shape;982;p30">
              <a:extLst>
                <a:ext uri="{FF2B5EF4-FFF2-40B4-BE49-F238E27FC236}">
                  <a16:creationId xmlns:a16="http://schemas.microsoft.com/office/drawing/2014/main" id="{0CADA3E4-86E2-418E-BF8D-F8E26A00FE56}"/>
                </a:ext>
              </a:extLst>
            </p:cNvPr>
            <p:cNvSpPr txBox="1"/>
            <p:nvPr/>
          </p:nvSpPr>
          <p:spPr>
            <a:xfrm>
              <a:off x="3000868" y="6927773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개인 맞춤 종목 분석 결과 서비스 제공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1" name="Google Shape;260;gf59b30ca06_1_5">
              <a:extLst>
                <a:ext uri="{FF2B5EF4-FFF2-40B4-BE49-F238E27FC236}">
                  <a16:creationId xmlns:a16="http://schemas.microsoft.com/office/drawing/2014/main" id="{274362A6-680A-4953-8D2F-20838FA45DA9}"/>
                </a:ext>
              </a:extLst>
            </p:cNvPr>
            <p:cNvSpPr/>
            <p:nvPr/>
          </p:nvSpPr>
          <p:spPr>
            <a:xfrm>
              <a:off x="2856250" y="7167656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5CECBC1-8AC0-4961-BA92-4126DC20F9A0}"/>
              </a:ext>
            </a:extLst>
          </p:cNvPr>
          <p:cNvGrpSpPr/>
          <p:nvPr/>
        </p:nvGrpSpPr>
        <p:grpSpPr>
          <a:xfrm>
            <a:off x="2993460" y="5702959"/>
            <a:ext cx="13373100" cy="609367"/>
            <a:chOff x="2856250" y="6276917"/>
            <a:chExt cx="13373100" cy="609367"/>
          </a:xfrm>
        </p:grpSpPr>
        <p:sp>
          <p:nvSpPr>
            <p:cNvPr id="44" name="Google Shape;982;p30">
              <a:extLst>
                <a:ext uri="{FF2B5EF4-FFF2-40B4-BE49-F238E27FC236}">
                  <a16:creationId xmlns:a16="http://schemas.microsoft.com/office/drawing/2014/main" id="{2078479F-2DF6-438A-97E6-810AB99B6967}"/>
                </a:ext>
              </a:extLst>
            </p:cNvPr>
            <p:cNvSpPr txBox="1"/>
            <p:nvPr/>
          </p:nvSpPr>
          <p:spPr>
            <a:xfrm>
              <a:off x="3000868" y="6276917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STT 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기술 발전에 따라 서비스</a:t>
              </a:r>
              <a:r>
                <a:rPr lang="en-US" altLang="ko-KR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감성 분석 및 워드 클라우드</a:t>
              </a:r>
              <a:r>
                <a:rPr lang="en-US" altLang="ko-KR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 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동반 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발전 가능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5" name="Google Shape;260;gf59b30ca06_1_5">
              <a:extLst>
                <a:ext uri="{FF2B5EF4-FFF2-40B4-BE49-F238E27FC236}">
                  <a16:creationId xmlns:a16="http://schemas.microsoft.com/office/drawing/2014/main" id="{6E60EF63-4CAD-4781-8390-D4D08B324922}"/>
                </a:ext>
              </a:extLst>
            </p:cNvPr>
            <p:cNvSpPr/>
            <p:nvPr/>
          </p:nvSpPr>
          <p:spPr>
            <a:xfrm>
              <a:off x="2856250" y="6516800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CDDA7A3-ED35-4604-9B1C-B170EA1DDEB6}"/>
              </a:ext>
            </a:extLst>
          </p:cNvPr>
          <p:cNvGrpSpPr/>
          <p:nvPr/>
        </p:nvGrpSpPr>
        <p:grpSpPr>
          <a:xfrm>
            <a:off x="3001390" y="3439672"/>
            <a:ext cx="13373100" cy="609367"/>
            <a:chOff x="2856250" y="3098175"/>
            <a:chExt cx="13373100" cy="609367"/>
          </a:xfrm>
        </p:grpSpPr>
        <p:sp>
          <p:nvSpPr>
            <p:cNvPr id="47" name="Google Shape;982;p30">
              <a:extLst>
                <a:ext uri="{FF2B5EF4-FFF2-40B4-BE49-F238E27FC236}">
                  <a16:creationId xmlns:a16="http://schemas.microsoft.com/office/drawing/2014/main" id="{572F9607-F7D2-4D0B-B624-EB67E9170E2B}"/>
                </a:ext>
              </a:extLst>
            </p:cNvPr>
            <p:cNvSpPr txBox="1"/>
            <p:nvPr/>
          </p:nvSpPr>
          <p:spPr>
            <a:xfrm>
              <a:off x="3000868" y="3098175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긍정 및 부정 라벨 인코딩 데이터 수의 부족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8" name="Google Shape;260;gf59b30ca06_1_5">
              <a:extLst>
                <a:ext uri="{FF2B5EF4-FFF2-40B4-BE49-F238E27FC236}">
                  <a16:creationId xmlns:a16="http://schemas.microsoft.com/office/drawing/2014/main" id="{E97805AE-9CA8-403A-8BA4-1FF8F3FEA347}"/>
                </a:ext>
              </a:extLst>
            </p:cNvPr>
            <p:cNvSpPr/>
            <p:nvPr/>
          </p:nvSpPr>
          <p:spPr>
            <a:xfrm>
              <a:off x="2856250" y="3338058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666661-6748-4018-BE6D-6AA88577B245}"/>
              </a:ext>
            </a:extLst>
          </p:cNvPr>
          <p:cNvSpPr/>
          <p:nvPr/>
        </p:nvSpPr>
        <p:spPr>
          <a:xfrm>
            <a:off x="1246280" y="2777432"/>
            <a:ext cx="5220600" cy="2958789"/>
          </a:xfrm>
          <a:prstGeom prst="roundRect">
            <a:avLst>
              <a:gd name="adj" fmla="val 26212"/>
            </a:avLst>
          </a:prstGeom>
          <a:solidFill>
            <a:srgbClr val="83A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alt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크롤링에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대해 배워보고 싶었는데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프로젝트를 통해서 </a:t>
            </a:r>
            <a:b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다양한 방법과 여러 사이트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크롤링을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할 수 있는 좋은 기회였습니다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서버 측면에서는 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Django, SQL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문을 배웠고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이를 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AWS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클라우드 환경에서 진행한 점이 많은 도움이 되었습니다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또한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부분을 직접 수행 하지는 않았지만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조원분들이 정리한 내용으로 시계열 분석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b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감성사전 등 많은 내용을 배울 수 있었습니다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99" name="Google Shape;1399;gf5d93c4d0e_3_51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00" name="Google Shape;1400;gf5d93c4d0e_3_5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57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401" name="Google Shape;1401;gf5d93c4d0e_3_51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8" name="Google Shape;1408;gf5d93c4d0e_3_51"/>
          <p:cNvSpPr txBox="1"/>
          <p:nvPr/>
        </p:nvSpPr>
        <p:spPr>
          <a:xfrm>
            <a:off x="2965280" y="1922681"/>
            <a:ext cx="178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정길종</a:t>
            </a:r>
            <a:endParaRPr sz="32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10" name="Google Shape;1410;gf5d93c4d0e_3_51"/>
          <p:cNvSpPr txBox="1"/>
          <p:nvPr/>
        </p:nvSpPr>
        <p:spPr>
          <a:xfrm>
            <a:off x="3057680" y="6056568"/>
            <a:ext cx="159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인태우</a:t>
            </a:r>
            <a:endParaRPr sz="32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12" name="Google Shape;1412;gf5d93c4d0e_3_51"/>
          <p:cNvSpPr txBox="1"/>
          <p:nvPr/>
        </p:nvSpPr>
        <p:spPr>
          <a:xfrm>
            <a:off x="14129745" y="1896434"/>
            <a:ext cx="184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채길호</a:t>
            </a:r>
            <a:endParaRPr sz="32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6" name="Google Shape;948;p28">
            <a:extLst>
              <a:ext uri="{FF2B5EF4-FFF2-40B4-BE49-F238E27FC236}">
                <a16:creationId xmlns:a16="http://schemas.microsoft.com/office/drawing/2014/main" id="{F871076C-FC24-4479-AE6D-13F470946303}"/>
              </a:ext>
            </a:extLst>
          </p:cNvPr>
          <p:cNvSpPr txBox="1"/>
          <p:nvPr/>
        </p:nvSpPr>
        <p:spPr>
          <a:xfrm>
            <a:off x="1263549" y="1113413"/>
            <a:ext cx="211973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느낀점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27" name="Google Shape;992;p30">
            <a:extLst>
              <a:ext uri="{FF2B5EF4-FFF2-40B4-BE49-F238E27FC236}">
                <a16:creationId xmlns:a16="http://schemas.microsoft.com/office/drawing/2014/main" id="{E6160B32-E106-4377-84CC-01957FDC512C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r>
              <a:rPr lang="en-US" altLang="ko-KR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발전방향 및 </a:t>
            </a:r>
            <a:r>
              <a:rPr lang="ko-KR" alt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느낀점</a:t>
            </a:r>
            <a:endParaRPr lang="ko-KR" altLang="en-US"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8" name="Google Shape;1404;gf5d93c4d0e_3_51">
            <a:extLst>
              <a:ext uri="{FF2B5EF4-FFF2-40B4-BE49-F238E27FC236}">
                <a16:creationId xmlns:a16="http://schemas.microsoft.com/office/drawing/2014/main" id="{6FAD8F67-070C-4254-9AAA-C40F5BD48B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1972" y="2484002"/>
            <a:ext cx="1289216" cy="3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404;gf5d93c4d0e_3_51">
            <a:extLst>
              <a:ext uri="{FF2B5EF4-FFF2-40B4-BE49-F238E27FC236}">
                <a16:creationId xmlns:a16="http://schemas.microsoft.com/office/drawing/2014/main" id="{E19F5AF4-685B-4BC2-B4C3-4C0329F723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1972" y="6630601"/>
            <a:ext cx="1289216" cy="3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404;gf5d93c4d0e_3_51">
            <a:extLst>
              <a:ext uri="{FF2B5EF4-FFF2-40B4-BE49-F238E27FC236}">
                <a16:creationId xmlns:a16="http://schemas.microsoft.com/office/drawing/2014/main" id="{3B251DE4-8D97-481D-9AB8-322B3B31CC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06887" y="2480420"/>
            <a:ext cx="1289216" cy="3481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7FB3439-6686-4C97-A920-6128159033C3}"/>
              </a:ext>
            </a:extLst>
          </p:cNvPr>
          <p:cNvSpPr/>
          <p:nvPr/>
        </p:nvSpPr>
        <p:spPr>
          <a:xfrm>
            <a:off x="12441195" y="2777432"/>
            <a:ext cx="5220600" cy="2958974"/>
          </a:xfrm>
          <a:prstGeom prst="roundRect">
            <a:avLst>
              <a:gd name="adj" fmla="val 26212"/>
            </a:avLst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다양한 분석을 진행함으로써 공부가 많이 되었고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, </a:t>
            </a:r>
            <a:b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특히 텍스트 분석 부분에서 감성사전을 구축해보는 새로운 경험을 해보아서 유익했습니다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또한 팀원 간 소통이 잘 되고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각자 맡은 업무를 잘 끝내주어서 좋았습니다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분석부터 서비스 구현까지의 프로젝트가 완성도 있게 진행된 것 같아서 </a:t>
            </a:r>
            <a:b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추후에 실무에서도 도움이 될 것 같습니다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.</a:t>
            </a:r>
            <a:endParaRPr lang="ko-KR" altLang="en-US" sz="1400" i="0" u="none" strike="noStrike" cap="none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7866D4-6584-4445-A189-01CA78B23074}"/>
              </a:ext>
            </a:extLst>
          </p:cNvPr>
          <p:cNvSpPr/>
          <p:nvPr/>
        </p:nvSpPr>
        <p:spPr>
          <a:xfrm>
            <a:off x="1246280" y="6907499"/>
            <a:ext cx="5220600" cy="2958789"/>
          </a:xfrm>
          <a:prstGeom prst="roundRect">
            <a:avLst>
              <a:gd name="adj" fmla="val 26212"/>
            </a:avLst>
          </a:prstGeom>
          <a:solidFill>
            <a:srgbClr val="A69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이번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최종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프로젝트를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4개월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동안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내용을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종합적으로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사용하며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복습하는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계기가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되었고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해보지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않았던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구현을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많은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것을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배울수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있는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기회였다고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생각합니다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b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아직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부족한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분석쪽에서도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팀원분들이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잘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이끌어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주시고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많은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도움을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받아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프로젝트를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무사히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마친것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같습니다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b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여러가지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방법과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방법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구현까지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실무에서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직접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해볼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법한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경험한게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좋았고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프로젝트를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더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성장했다고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생각합니다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끝까지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함께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해주신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팀원분들께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감사하고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강사님께도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그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동안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고생하셨다고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전해드리고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싶습니다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6554E1-E9BA-4F6E-B01A-49CD597A8F47}"/>
              </a:ext>
            </a:extLst>
          </p:cNvPr>
          <p:cNvGrpSpPr/>
          <p:nvPr/>
        </p:nvGrpSpPr>
        <p:grpSpPr>
          <a:xfrm>
            <a:off x="6843737" y="1896434"/>
            <a:ext cx="5220600" cy="7971787"/>
            <a:chOff x="6837703" y="1894500"/>
            <a:chExt cx="5220600" cy="7971787"/>
          </a:xfrm>
        </p:grpSpPr>
        <p:sp>
          <p:nvSpPr>
            <p:cNvPr id="1409" name="Google Shape;1409;gf5d93c4d0e_3_51"/>
            <p:cNvSpPr txBox="1"/>
            <p:nvPr/>
          </p:nvSpPr>
          <p:spPr>
            <a:xfrm>
              <a:off x="8556703" y="1894500"/>
              <a:ext cx="1782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김형림</a:t>
              </a:r>
              <a:endParaRPr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411" name="Google Shape;1411;gf5d93c4d0e_3_51"/>
            <p:cNvSpPr txBox="1"/>
            <p:nvPr/>
          </p:nvSpPr>
          <p:spPr>
            <a:xfrm>
              <a:off x="8649103" y="6010782"/>
              <a:ext cx="15978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윤보람</a:t>
              </a:r>
              <a:endParaRPr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pic>
          <p:nvPicPr>
            <p:cNvPr id="30" name="Google Shape;1404;gf5d93c4d0e_3_51">
              <a:extLst>
                <a:ext uri="{FF2B5EF4-FFF2-40B4-BE49-F238E27FC236}">
                  <a16:creationId xmlns:a16="http://schemas.microsoft.com/office/drawing/2014/main" id="{D05AF170-DF49-4224-A363-D0DC4BD81D1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03395" y="6595782"/>
              <a:ext cx="1289216" cy="34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1404;gf5d93c4d0e_3_51">
              <a:extLst>
                <a:ext uri="{FF2B5EF4-FFF2-40B4-BE49-F238E27FC236}">
                  <a16:creationId xmlns:a16="http://schemas.microsoft.com/office/drawing/2014/main" id="{7944649B-F831-4561-A343-8EB5B581125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03395" y="2474147"/>
              <a:ext cx="1289216" cy="348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7CC0334-7B63-414D-8796-24AF2FF56C0F}"/>
                </a:ext>
              </a:extLst>
            </p:cNvPr>
            <p:cNvSpPr/>
            <p:nvPr/>
          </p:nvSpPr>
          <p:spPr>
            <a:xfrm>
              <a:off x="6837703" y="2777432"/>
              <a:ext cx="5220600" cy="2958974"/>
            </a:xfrm>
            <a:prstGeom prst="roundRect">
              <a:avLst>
                <a:gd name="adj" fmla="val 26212"/>
              </a:avLst>
            </a:prstGeom>
            <a:solidFill>
              <a:srgbClr val="83A1A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무엇보다도 텍스트 분석을 경험할 수 있어서 좋았습니다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b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지난 번 프로젝트 때보다도 코드 구현 실력도 한층 업그레이드 된 것 같아 뿌듯합니다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하지만 한편으로는 감성사전 구축이라는 하나의 주제에 너무 몰두한 나머지 다른 분석 기법들에 대해서는 비교적 많이 공부하지 못한 점이 아쉽기도 합니다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프로젝트가 끝난 이후에는 이번에 사용한 모델들에 대해 조금 더 깊게 공부해보고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더 발전시킬 수 있었으면 좋겠습니다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또 하나 빠질 수 없는 얘기는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팀원들 모두 무슨 능력자들인 것 같이 마법처럼 맡은 일을 해오시는 걸 보면서 나도 질 수는 없지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!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라고 </a:t>
              </a:r>
              <a:b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생각하며 좋은 시너지 효과를 낼 수 있었습니다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모든 팀원들께 감사합니다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  <a:endParaRPr lang="ko-KR" altLang="en-US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8545159-755B-44CE-8E80-A4D813824531}"/>
                </a:ext>
              </a:extLst>
            </p:cNvPr>
            <p:cNvSpPr/>
            <p:nvPr/>
          </p:nvSpPr>
          <p:spPr>
            <a:xfrm>
              <a:off x="6837703" y="6907498"/>
              <a:ext cx="5220600" cy="2958789"/>
            </a:xfrm>
            <a:prstGeom prst="roundRect">
              <a:avLst>
                <a:gd name="adj" fmla="val 26212"/>
              </a:avLst>
            </a:prstGeom>
            <a:solidFill>
              <a:srgbClr val="BAA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수집과 분석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그리고 서비스 구현까지 모든 과정을 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경험해볼 수 있어서 굉장히 유익한 시간이었습니다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지난 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개월 동안 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배운 것들을 되돌아보며 더 발전할 수 있는 계기가 된 것 같습니다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특히 이번 프로젝트에서 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BI,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시각화 부분을 배우고 실습할 수 있어서 앞으로 이 분야에 대한 업무를 하게 되면 큰 도움이 될 것 같습니다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훌륭한 팀원분들 덕분에 옆에서 많이 배울 수 있었고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다들 열심히 하시는 모습이 정말 인상적이었습니다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제가 부족한 부분을 깨닫고 앞으로 보완해갈 수 있는 좋은 길잡이가 되어 주셔서 고생하셨다는 말과 함께 감사의 인사를 전하고 싶습니다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길면서 짧았던 시간 동안 열성적으로 지도해주신 강사님들께도 진심으로 감사드립니다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그리고 멀티캠퍼스 매니저님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초반에 많은 도움 주셨던 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FT</a:t>
              </a:r>
              <a:r>
                <a:rPr lang="ko-KR" altLang="en-US" sz="12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님들께도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감사드립니다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마지막으로 다들 원하는 곳에서 일할 수 있는 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좋은 결과 </a:t>
              </a:r>
              <a:r>
                <a:rPr lang="ko-KR" altLang="en-US" sz="12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있으시길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바랍니다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수고하셨습니다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  <a:endParaRPr lang="ko-KR" altLang="en-US" sz="1200" i="0" u="none" strike="noStrike" cap="none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pic>
        <p:nvPicPr>
          <p:cNvPr id="38" name="Google Shape;298;p6">
            <a:extLst>
              <a:ext uri="{FF2B5EF4-FFF2-40B4-BE49-F238E27FC236}">
                <a16:creationId xmlns:a16="http://schemas.microsoft.com/office/drawing/2014/main" id="{9B8577C5-665B-4A13-87B6-21045E3E32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2718"/>
          <a:stretch/>
        </p:blipFill>
        <p:spPr>
          <a:xfrm>
            <a:off x="16560812" y="6729583"/>
            <a:ext cx="1687869" cy="1376592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9" name="Google Shape;299;p6">
            <a:extLst>
              <a:ext uri="{FF2B5EF4-FFF2-40B4-BE49-F238E27FC236}">
                <a16:creationId xmlns:a16="http://schemas.microsoft.com/office/drawing/2014/main" id="{15502731-FDDC-4DB5-B281-DAE2EED74A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20456" y="6729583"/>
            <a:ext cx="1365081" cy="1365081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40" name="Google Shape;300;p6">
            <a:extLst>
              <a:ext uri="{FF2B5EF4-FFF2-40B4-BE49-F238E27FC236}">
                <a16:creationId xmlns:a16="http://schemas.microsoft.com/office/drawing/2014/main" id="{84FFDE55-A9BE-449F-8F33-669F74F9E9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58054" y="8305986"/>
            <a:ext cx="1365081" cy="1325704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41" name="Google Shape;301;p6">
            <a:extLst>
              <a:ext uri="{FF2B5EF4-FFF2-40B4-BE49-F238E27FC236}">
                <a16:creationId xmlns:a16="http://schemas.microsoft.com/office/drawing/2014/main" id="{6825E907-6FC7-4B89-AF8D-89428E0EC1B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2174" y="8280542"/>
            <a:ext cx="1376592" cy="1376592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42" name="Google Shape;302;p6">
            <a:extLst>
              <a:ext uri="{FF2B5EF4-FFF2-40B4-BE49-F238E27FC236}">
                <a16:creationId xmlns:a16="http://schemas.microsoft.com/office/drawing/2014/main" id="{17DB8F7D-A59A-4843-ADFB-2777EDFE126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884446" y="6303282"/>
            <a:ext cx="1575245" cy="1325702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5d93c4d0e_2_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28" name="Google Shape;1428;gf5d93c4d0e_2_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58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429" name="Google Shape;1429;gf5d93c4d0e_2_0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0" name="Google Shape;1430;gf5d93c4d0e_2_0"/>
          <p:cNvSpPr txBox="1"/>
          <p:nvPr/>
        </p:nvSpPr>
        <p:spPr>
          <a:xfrm>
            <a:off x="1780517" y="2487748"/>
            <a:ext cx="12849884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KOSELF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감성사전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https://sites.google.com/view/cheolwon-yang/koself?authuser=0</a:t>
            </a:r>
            <a:endParaRPr sz="16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긍부정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라벨링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훈련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자료</a:t>
            </a:r>
            <a:r>
              <a:rPr lang="en-US" sz="1600" dirty="0">
                <a:solidFill>
                  <a:srgbClr val="83A1A9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83A1A9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https://github.com/e9t/nsmc/</a:t>
            </a:r>
            <a:endParaRPr sz="1600" dirty="0">
              <a:solidFill>
                <a:srgbClr val="83A1A9"/>
              </a:solidFill>
              <a:highlight>
                <a:srgbClr val="FFFFFF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7" name="Google Shape;948;p28">
            <a:extLst>
              <a:ext uri="{FF2B5EF4-FFF2-40B4-BE49-F238E27FC236}">
                <a16:creationId xmlns:a16="http://schemas.microsoft.com/office/drawing/2014/main" id="{2D6D005C-C5A4-4835-8F95-F992DDFD7346}"/>
              </a:ext>
            </a:extLst>
          </p:cNvPr>
          <p:cNvSpPr txBox="1"/>
          <p:nvPr/>
        </p:nvSpPr>
        <p:spPr>
          <a:xfrm>
            <a:off x="1263549" y="1113413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anum Gothic"/>
                <a:sym typeface="Nanum Gothic"/>
              </a:rPr>
              <a:t>참고 자료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8" name="Google Shape;992;p30">
            <a:extLst>
              <a:ext uri="{FF2B5EF4-FFF2-40B4-BE49-F238E27FC236}">
                <a16:creationId xmlns:a16="http://schemas.microsoft.com/office/drawing/2014/main" id="{6200AB36-D499-4C30-9A89-28B2731EA67D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r>
              <a:rPr lang="en-US" altLang="ko-KR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발전방향 및 </a:t>
            </a:r>
            <a:r>
              <a:rPr lang="ko-KR" alt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느낀점</a:t>
            </a:r>
            <a:endParaRPr lang="ko-KR" altLang="en-US"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" name="Google Shape;373;p8">
            <a:extLst>
              <a:ext uri="{FF2B5EF4-FFF2-40B4-BE49-F238E27FC236}">
                <a16:creationId xmlns:a16="http://schemas.microsoft.com/office/drawing/2014/main" id="{8A96EC44-A8CD-4A5E-BA49-A530CD58AE4E}"/>
              </a:ext>
            </a:extLst>
          </p:cNvPr>
          <p:cNvSpPr txBox="1"/>
          <p:nvPr/>
        </p:nvSpPr>
        <p:spPr>
          <a:xfrm>
            <a:off x="1327375" y="1890216"/>
            <a:ext cx="370182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 자료 참고</a:t>
            </a:r>
            <a:endParaRPr lang="ko-KR" altLang="en-US" sz="1600" b="1" i="0" u="none" strike="noStrike" cap="none" dirty="0">
              <a:solidFill>
                <a:schemeClr val="dk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0" name="Google Shape;373;p8">
            <a:extLst>
              <a:ext uri="{FF2B5EF4-FFF2-40B4-BE49-F238E27FC236}">
                <a16:creationId xmlns:a16="http://schemas.microsoft.com/office/drawing/2014/main" id="{5A9BA9E7-C03B-446A-BC99-9309B47EA837}"/>
              </a:ext>
            </a:extLst>
          </p:cNvPr>
          <p:cNvSpPr txBox="1"/>
          <p:nvPr/>
        </p:nvSpPr>
        <p:spPr>
          <a:xfrm>
            <a:off x="1327375" y="3679395"/>
            <a:ext cx="370182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모델링 자료 참고</a:t>
            </a:r>
            <a:endParaRPr lang="ko-KR" altLang="en-US" sz="1600" b="1" i="0" u="none" strike="noStrike" cap="none" dirty="0">
              <a:solidFill>
                <a:schemeClr val="dk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1" name="Google Shape;373;p8">
            <a:extLst>
              <a:ext uri="{FF2B5EF4-FFF2-40B4-BE49-F238E27FC236}">
                <a16:creationId xmlns:a16="http://schemas.microsoft.com/office/drawing/2014/main" id="{74ED8C38-FDFB-45B0-97D3-172B82F84E34}"/>
              </a:ext>
            </a:extLst>
          </p:cNvPr>
          <p:cNvSpPr txBox="1"/>
          <p:nvPr/>
        </p:nvSpPr>
        <p:spPr>
          <a:xfrm>
            <a:off x="1327375" y="6395807"/>
            <a:ext cx="370182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논문 및 연구 자료</a:t>
            </a:r>
            <a:endParaRPr lang="ko-KR" altLang="en-US" sz="1600" b="1" i="0" u="none" strike="noStrike" cap="none" dirty="0">
              <a:solidFill>
                <a:schemeClr val="dk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2" name="Google Shape;1430;gf5d93c4d0e_2_0">
            <a:extLst>
              <a:ext uri="{FF2B5EF4-FFF2-40B4-BE49-F238E27FC236}">
                <a16:creationId xmlns:a16="http://schemas.microsoft.com/office/drawing/2014/main" id="{474A2499-C5B4-42EC-9902-01E24A35FF3D}"/>
              </a:ext>
            </a:extLst>
          </p:cNvPr>
          <p:cNvSpPr txBox="1"/>
          <p:nvPr/>
        </p:nvSpPr>
        <p:spPr>
          <a:xfrm>
            <a:off x="1780517" y="6913868"/>
            <a:ext cx="17190427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2021,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서울대학교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강유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외 3인, 「Accurate Multivariate Stock Movement Prediction via Data-Axis Transformer with Multi-Level Contexts」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2017,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숭실대학교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대학원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김기준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「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뉴스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분석과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시계열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기반의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주가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등락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2021,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한국증권학회지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조수지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외 2인, 「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기업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재무분석을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위한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한국어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감성사전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(KOSELF)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구축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2021,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한국은행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통계기획팀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「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뉴스심리지수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(NSI)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개요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및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특성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2020,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서울시립대학교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전종준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외 3인, 「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경제용어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감성사전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구축방안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연구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2018,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한국빅데이터학회지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김다예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외 1인, 「Word2Vec을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활용한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뉴스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기반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주가지수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방향성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예측용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감성사전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구축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7BF03-72BD-4D0F-9368-DF1538E3EC84}"/>
              </a:ext>
            </a:extLst>
          </p:cNvPr>
          <p:cNvSpPr txBox="1"/>
          <p:nvPr/>
        </p:nvSpPr>
        <p:spPr>
          <a:xfrm>
            <a:off x="1780517" y="4312385"/>
            <a:ext cx="11993880" cy="1884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>
              <a:lnSpc>
                <a:spcPct val="150000"/>
              </a:lnSpc>
              <a:buSzPts val="2200"/>
            </a:pPr>
            <a:r>
              <a:rPr lang="ko-KR" alt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자연어 처리</a:t>
            </a:r>
            <a:r>
              <a:rPr lang="en-US" altLang="ko-KR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altLang="ko-KR" sz="16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https://wikidocs.net/21698</a:t>
            </a:r>
            <a:endParaRPr lang="ko-KR" altLang="en-US" sz="16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Malgun Gothic"/>
            </a:endParaRPr>
          </a:p>
          <a:p>
            <a:pPr marL="88900">
              <a:lnSpc>
                <a:spcPct val="150000"/>
              </a:lnSpc>
              <a:buSzPts val="2200"/>
            </a:pPr>
            <a:r>
              <a:rPr lang="en-US" altLang="ko-KR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VADER </a:t>
            </a:r>
            <a:r>
              <a:rPr lang="ko-KR" alt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사용법</a:t>
            </a:r>
            <a:r>
              <a:rPr lang="en-US" altLang="ko-KR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	 </a:t>
            </a:r>
            <a:r>
              <a:rPr lang="en-US" altLang="ko-KR" sz="16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https://nicola-ml.tistory.com/45</a:t>
            </a:r>
            <a:endParaRPr lang="ko-KR" altLang="en-US" sz="16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>
              <a:lnSpc>
                <a:spcPct val="150000"/>
              </a:lnSpc>
              <a:buSzPts val="2200"/>
            </a:pPr>
            <a:r>
              <a:rPr lang="en-US" altLang="ko-KR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ARIMA </a:t>
            </a:r>
            <a:r>
              <a:rPr lang="ko-KR" alt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모형 정상성 확인 </a:t>
            </a:r>
            <a:r>
              <a:rPr lang="en-US" altLang="ko-KR" sz="16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https://dinonotes.com/archives/2476 , https://skyeong.net/285</a:t>
            </a:r>
            <a:endParaRPr lang="ko-KR" altLang="en-US" sz="16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>
              <a:lnSpc>
                <a:spcPct val="150000"/>
              </a:lnSpc>
              <a:buSzPts val="2200"/>
            </a:pPr>
            <a:r>
              <a:rPr lang="ko-KR" alt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유사도 파악 </a:t>
            </a:r>
            <a:r>
              <a:rPr lang="en-US" altLang="ko-KR" sz="16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</a:rPr>
              <a:t>https://inahjeon.github.io/fasttext/</a:t>
            </a:r>
            <a:endParaRPr lang="ko-KR" altLang="en-US" sz="16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948;p28">
            <a:extLst>
              <a:ext uri="{FF2B5EF4-FFF2-40B4-BE49-F238E27FC236}">
                <a16:creationId xmlns:a16="http://schemas.microsoft.com/office/drawing/2014/main" id="{1F4A28AE-BA43-45DD-80CA-3EFCE23B44D7}"/>
              </a:ext>
            </a:extLst>
          </p:cNvPr>
          <p:cNvSpPr txBox="1"/>
          <p:nvPr/>
        </p:nvSpPr>
        <p:spPr>
          <a:xfrm>
            <a:off x="1263549" y="1113413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altLang="ko-KR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anum Gothic"/>
                <a:sym typeface="Nanum Gothic"/>
              </a:rPr>
              <a:t>2021. 10. 07. </a:t>
            </a: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anum Gothic"/>
                <a:sym typeface="Nanum Gothic"/>
              </a:rPr>
              <a:t>실제 주가 등락과 예측 확률 비교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28" name="Google Shape;992;p30">
            <a:extLst>
              <a:ext uri="{FF2B5EF4-FFF2-40B4-BE49-F238E27FC236}">
                <a16:creationId xmlns:a16="http://schemas.microsoft.com/office/drawing/2014/main" id="{55E9FD15-16C5-4975-8B7E-46414920F337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</a:t>
            </a:r>
            <a:r>
              <a:rPr lang="en-US" altLang="ko-KR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ppendix.</a:t>
            </a:r>
            <a:endParaRPr lang="ko-KR" altLang="en-US"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E8B451-62B5-4E01-9678-1585EEF56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8" t="18167" r="2106" b="11261"/>
          <a:stretch/>
        </p:blipFill>
        <p:spPr bwMode="auto">
          <a:xfrm>
            <a:off x="1689657" y="3427604"/>
            <a:ext cx="2274548" cy="137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60715B2-9557-44D0-9138-C61E9A9A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164" y="5466564"/>
            <a:ext cx="2332715" cy="13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1420D1-E626-4366-BB26-12D89EEDD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4" t="20795" r="1689" b="6480"/>
          <a:stretch/>
        </p:blipFill>
        <p:spPr bwMode="auto">
          <a:xfrm>
            <a:off x="4690124" y="3265270"/>
            <a:ext cx="2509013" cy="16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19D783E-480C-442C-9A58-360E0E451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47"/>
          <a:stretch/>
        </p:blipFill>
        <p:spPr bwMode="auto">
          <a:xfrm>
            <a:off x="4563860" y="5396773"/>
            <a:ext cx="2813137" cy="170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BB2013-04A1-4C4A-9682-A7B22D67D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06" t="19572" r="2432" b="9284"/>
          <a:stretch/>
        </p:blipFill>
        <p:spPr bwMode="auto">
          <a:xfrm>
            <a:off x="7817068" y="3278612"/>
            <a:ext cx="2756020" cy="15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62883967-6752-49F8-9441-3D344B48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77" y="5378149"/>
            <a:ext cx="2973927" cy="170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69F2F93-81AA-447A-BDA4-F28416368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6" t="23597" r="1977" b="7320"/>
          <a:stretch/>
        </p:blipFill>
        <p:spPr bwMode="auto">
          <a:xfrm>
            <a:off x="11035151" y="3350249"/>
            <a:ext cx="2496601" cy="138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655CBFAF-8DB2-4DDC-9EF1-9A2F4382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363" y="5378149"/>
            <a:ext cx="29908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694B560-68DC-4004-AEB8-E28982BB1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58" t="13846"/>
          <a:stretch/>
        </p:blipFill>
        <p:spPr bwMode="auto">
          <a:xfrm>
            <a:off x="14254644" y="3214089"/>
            <a:ext cx="2637422" cy="17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414952A9-6364-4322-8C94-F5776275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260" y="5326266"/>
            <a:ext cx="3326900" cy="170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575;p15">
            <a:extLst>
              <a:ext uri="{FF2B5EF4-FFF2-40B4-BE49-F238E27FC236}">
                <a16:creationId xmlns:a16="http://schemas.microsoft.com/office/drawing/2014/main" id="{AB0155A4-7F69-498A-83E0-4948EDAE1411}"/>
              </a:ext>
            </a:extLst>
          </p:cNvPr>
          <p:cNvSpPr txBox="1"/>
          <p:nvPr/>
        </p:nvSpPr>
        <p:spPr>
          <a:xfrm>
            <a:off x="1502227" y="2443275"/>
            <a:ext cx="26738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삼성전자</a:t>
            </a:r>
            <a:endParaRPr sz="32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" name="Google Shape;593;p15">
            <a:extLst>
              <a:ext uri="{FF2B5EF4-FFF2-40B4-BE49-F238E27FC236}">
                <a16:creationId xmlns:a16="http://schemas.microsoft.com/office/drawing/2014/main" id="{B7EFC426-C4FF-4176-A3BA-6F992AE6311E}"/>
              </a:ext>
            </a:extLst>
          </p:cNvPr>
          <p:cNvSpPr txBox="1"/>
          <p:nvPr/>
        </p:nvSpPr>
        <p:spPr>
          <a:xfrm>
            <a:off x="4431697" y="2445395"/>
            <a:ext cx="29412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SK하이닉스</a:t>
            </a:r>
            <a:endParaRPr sz="32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7" name="Google Shape;594;p15">
            <a:extLst>
              <a:ext uri="{FF2B5EF4-FFF2-40B4-BE49-F238E27FC236}">
                <a16:creationId xmlns:a16="http://schemas.microsoft.com/office/drawing/2014/main" id="{77BE2467-A331-4A8A-B634-5627BBBE3579}"/>
              </a:ext>
            </a:extLst>
          </p:cNvPr>
          <p:cNvSpPr txBox="1"/>
          <p:nvPr/>
        </p:nvSpPr>
        <p:spPr>
          <a:xfrm>
            <a:off x="7799389" y="2443275"/>
            <a:ext cx="26738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LG화학</a:t>
            </a:r>
            <a:endParaRPr sz="32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" name="Google Shape;595;p15">
            <a:extLst>
              <a:ext uri="{FF2B5EF4-FFF2-40B4-BE49-F238E27FC236}">
                <a16:creationId xmlns:a16="http://schemas.microsoft.com/office/drawing/2014/main" id="{4536AFB1-F3E7-446B-845F-278641B8227C}"/>
              </a:ext>
            </a:extLst>
          </p:cNvPr>
          <p:cNvSpPr txBox="1"/>
          <p:nvPr/>
        </p:nvSpPr>
        <p:spPr>
          <a:xfrm>
            <a:off x="11337408" y="2443275"/>
            <a:ext cx="2008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현대차</a:t>
            </a:r>
            <a:endParaRPr sz="32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3" name="Google Shape;596;p15">
            <a:extLst>
              <a:ext uri="{FF2B5EF4-FFF2-40B4-BE49-F238E27FC236}">
                <a16:creationId xmlns:a16="http://schemas.microsoft.com/office/drawing/2014/main" id="{7F01754E-8357-473D-B763-3456AF67317C}"/>
              </a:ext>
            </a:extLst>
          </p:cNvPr>
          <p:cNvSpPr txBox="1"/>
          <p:nvPr/>
        </p:nvSpPr>
        <p:spPr>
          <a:xfrm>
            <a:off x="14420340" y="2437732"/>
            <a:ext cx="2209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셀트리온</a:t>
            </a:r>
            <a:endParaRPr sz="32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0" name="Google Shape;954;p28">
            <a:extLst>
              <a:ext uri="{FF2B5EF4-FFF2-40B4-BE49-F238E27FC236}">
                <a16:creationId xmlns:a16="http://schemas.microsoft.com/office/drawing/2014/main" id="{2E831347-2345-47BC-88EB-F20D0FFBE24E}"/>
              </a:ext>
            </a:extLst>
          </p:cNvPr>
          <p:cNvSpPr/>
          <p:nvPr/>
        </p:nvSpPr>
        <p:spPr>
          <a:xfrm>
            <a:off x="4312380" y="2213202"/>
            <a:ext cx="3183935" cy="5218112"/>
          </a:xfrm>
          <a:prstGeom prst="rect">
            <a:avLst/>
          </a:prstGeom>
          <a:noFill/>
          <a:ln w="5715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1" name="Google Shape;954;p28">
            <a:extLst>
              <a:ext uri="{FF2B5EF4-FFF2-40B4-BE49-F238E27FC236}">
                <a16:creationId xmlns:a16="http://schemas.microsoft.com/office/drawing/2014/main" id="{2503BAC9-FC3B-4CDB-BF6A-247F5DB4A4B0}"/>
              </a:ext>
            </a:extLst>
          </p:cNvPr>
          <p:cNvSpPr/>
          <p:nvPr/>
        </p:nvSpPr>
        <p:spPr>
          <a:xfrm>
            <a:off x="7618359" y="2213202"/>
            <a:ext cx="3183935" cy="5218112"/>
          </a:xfrm>
          <a:prstGeom prst="rect">
            <a:avLst/>
          </a:prstGeom>
          <a:noFill/>
          <a:ln w="5715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2" name="Google Shape;954;p28">
            <a:extLst>
              <a:ext uri="{FF2B5EF4-FFF2-40B4-BE49-F238E27FC236}">
                <a16:creationId xmlns:a16="http://schemas.microsoft.com/office/drawing/2014/main" id="{186F52CF-A7BF-4207-8E66-FF298A848E3A}"/>
              </a:ext>
            </a:extLst>
          </p:cNvPr>
          <p:cNvSpPr/>
          <p:nvPr/>
        </p:nvSpPr>
        <p:spPr>
          <a:xfrm>
            <a:off x="13939489" y="2213202"/>
            <a:ext cx="3183935" cy="5218112"/>
          </a:xfrm>
          <a:prstGeom prst="rect">
            <a:avLst/>
          </a:prstGeom>
          <a:noFill/>
          <a:ln w="5715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3" name="Google Shape;1167;gf598ca5f18_5_11">
            <a:extLst>
              <a:ext uri="{FF2B5EF4-FFF2-40B4-BE49-F238E27FC236}">
                <a16:creationId xmlns:a16="http://schemas.microsoft.com/office/drawing/2014/main" id="{0B8E516F-A416-43A9-9358-61DBAE79A9B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45731" y="7881663"/>
            <a:ext cx="11125200" cy="22019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1B12C0-98EA-4D5C-8E4A-3FA5E5902C17}"/>
              </a:ext>
            </a:extLst>
          </p:cNvPr>
          <p:cNvSpPr/>
          <p:nvPr/>
        </p:nvSpPr>
        <p:spPr>
          <a:xfrm>
            <a:off x="8678927" y="8164030"/>
            <a:ext cx="5941048" cy="163834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0" name="Google Shape;1168;gf598ca5f18_5_11">
            <a:extLst>
              <a:ext uri="{FF2B5EF4-FFF2-40B4-BE49-F238E27FC236}">
                <a16:creationId xmlns:a16="http://schemas.microsoft.com/office/drawing/2014/main" id="{2333CDCA-D2CF-4B15-9C99-B78ECC1336EC}"/>
              </a:ext>
            </a:extLst>
          </p:cNvPr>
          <p:cNvSpPr txBox="1"/>
          <p:nvPr/>
        </p:nvSpPr>
        <p:spPr>
          <a:xfrm>
            <a:off x="4113214" y="8578900"/>
            <a:ext cx="5010496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FFD9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실제 예측 결과</a:t>
            </a:r>
            <a:r>
              <a:rPr lang="en-US" sz="36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6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</a:t>
            </a:r>
            <a:endParaRPr sz="3600" b="1" i="0" u="none" strike="noStrike" cap="none" dirty="0">
              <a:solidFill>
                <a:srgbClr val="A69685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2" name="Google Shape;1168;gf598ca5f18_5_11">
            <a:extLst>
              <a:ext uri="{FF2B5EF4-FFF2-40B4-BE49-F238E27FC236}">
                <a16:creationId xmlns:a16="http://schemas.microsoft.com/office/drawing/2014/main" id="{01F327D6-9773-4AC3-85D6-62AEB6D0FA68}"/>
              </a:ext>
            </a:extLst>
          </p:cNvPr>
          <p:cNvSpPr txBox="1"/>
          <p:nvPr/>
        </p:nvSpPr>
        <p:spPr>
          <a:xfrm>
            <a:off x="9867856" y="8989766"/>
            <a:ext cx="3764459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60%</a:t>
            </a:r>
            <a:r>
              <a:rPr lang="en-US" altLang="ko-KR" sz="36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6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정확도</a:t>
            </a:r>
            <a:endParaRPr sz="3600" b="1" i="0" u="none" strike="noStrike" cap="none" dirty="0">
              <a:solidFill>
                <a:srgbClr val="A69685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3" name="Google Shape;1168;gf598ca5f18_5_11">
            <a:extLst>
              <a:ext uri="{FF2B5EF4-FFF2-40B4-BE49-F238E27FC236}">
                <a16:creationId xmlns:a16="http://schemas.microsoft.com/office/drawing/2014/main" id="{92275F6E-CE30-47BC-8390-421619981394}"/>
              </a:ext>
            </a:extLst>
          </p:cNvPr>
          <p:cNvSpPr txBox="1"/>
          <p:nvPr/>
        </p:nvSpPr>
        <p:spPr>
          <a:xfrm>
            <a:off x="8593484" y="8253300"/>
            <a:ext cx="6111933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5</a:t>
            </a:r>
            <a:r>
              <a:rPr lang="ko-KR" altLang="en-US" sz="36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개 종목 중 </a:t>
            </a:r>
            <a:r>
              <a:rPr lang="en-US" altLang="ko-KR" sz="3600" b="1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3</a:t>
            </a:r>
            <a:r>
              <a:rPr lang="ko-KR" altLang="en-US" sz="3600" b="1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개 종목</a:t>
            </a:r>
            <a:r>
              <a:rPr lang="ko-KR" altLang="en-US" sz="36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예측</a:t>
            </a:r>
            <a:endParaRPr sz="3600" b="1" i="0" u="none" strike="noStrike" cap="none" dirty="0">
              <a:solidFill>
                <a:srgbClr val="A69685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29" name="Google Shape;1427;gf5d93c4d0e_2_0">
            <a:extLst>
              <a:ext uri="{FF2B5EF4-FFF2-40B4-BE49-F238E27FC236}">
                <a16:creationId xmlns:a16="http://schemas.microsoft.com/office/drawing/2014/main" id="{782B287B-E9D5-4C41-BE87-AF2CFB1AF9A1}"/>
              </a:ext>
            </a:extLst>
          </p:cNvPr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0" name="Google Shape;1428;gf5d93c4d0e_2_0">
            <a:extLst>
              <a:ext uri="{FF2B5EF4-FFF2-40B4-BE49-F238E27FC236}">
                <a16:creationId xmlns:a16="http://schemas.microsoft.com/office/drawing/2014/main" id="{2CED0683-C3CD-48F8-816B-191469B5F3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59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1" name="Google Shape;1429;gf5d93c4d0e_2_0">
            <a:extLst>
              <a:ext uri="{FF2B5EF4-FFF2-40B4-BE49-F238E27FC236}">
                <a16:creationId xmlns:a16="http://schemas.microsoft.com/office/drawing/2014/main" id="{57E4C3B7-DDB0-44DF-B87E-6C42C486FFD2}"/>
              </a:ext>
            </a:extLst>
          </p:cNvPr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6772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f59b30ca06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1452" y="2552348"/>
            <a:ext cx="5029200" cy="383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f59b30ca06_1_5"/>
          <p:cNvPicPr preferRelativeResize="0"/>
          <p:nvPr/>
        </p:nvPicPr>
        <p:blipFill rotWithShape="1">
          <a:blip r:embed="rId4">
            <a:alphaModFix/>
          </a:blip>
          <a:srcRect r="4970"/>
          <a:stretch/>
        </p:blipFill>
        <p:spPr>
          <a:xfrm>
            <a:off x="7205589" y="2729524"/>
            <a:ext cx="4713365" cy="344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f59b30ca06_1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7504" y="4654332"/>
            <a:ext cx="556776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f59b30ca06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8304" y="2555563"/>
            <a:ext cx="5029200" cy="383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f59b30ca06_1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5366350" y="6043436"/>
            <a:ext cx="2837316" cy="12950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f59b30ca06_1_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43" name="Google Shape;243;gf59b30ca06_1_5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6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244" name="Google Shape;244;gf59b30ca06_1_5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6" name="Google Shape;246;gf59b30ca06_1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6923" y="5699573"/>
            <a:ext cx="556776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f59b30ca06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6969" y="2558773"/>
            <a:ext cx="5029200" cy="383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f59b30ca06_1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60265" y="4654992"/>
            <a:ext cx="556776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f59b30ca06_1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0919111" y="6044096"/>
            <a:ext cx="2837316" cy="12950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f59b30ca06_1_5"/>
          <p:cNvSpPr/>
          <p:nvPr/>
        </p:nvSpPr>
        <p:spPr>
          <a:xfrm>
            <a:off x="3132098" y="7560375"/>
            <a:ext cx="12595500" cy="2051700"/>
          </a:xfrm>
          <a:prstGeom prst="rect">
            <a:avLst/>
          </a:prstGeom>
          <a:solidFill>
            <a:srgbClr val="A696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</a:t>
            </a:r>
            <a:endParaRPr sz="18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251" name="Google Shape;251;gf59b30ca06_1_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84255" y="2806330"/>
            <a:ext cx="4817298" cy="30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f59b30ca06_1_5"/>
          <p:cNvPicPr preferRelativeResize="0"/>
          <p:nvPr/>
        </p:nvPicPr>
        <p:blipFill rotWithShape="1">
          <a:blip r:embed="rId8">
            <a:alphaModFix/>
          </a:blip>
          <a:srcRect r="17450" b="2752"/>
          <a:stretch/>
        </p:blipFill>
        <p:spPr>
          <a:xfrm>
            <a:off x="12853042" y="2761807"/>
            <a:ext cx="4551061" cy="347419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f59b30ca06_1_5"/>
          <p:cNvSpPr/>
          <p:nvPr/>
        </p:nvSpPr>
        <p:spPr>
          <a:xfrm>
            <a:off x="2321247" y="6200731"/>
            <a:ext cx="3376800" cy="580800"/>
          </a:xfrm>
          <a:prstGeom prst="rect">
            <a:avLst/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54" name="Google Shape;254;gf59b30ca06_1_5"/>
          <p:cNvSpPr/>
          <p:nvPr/>
        </p:nvSpPr>
        <p:spPr>
          <a:xfrm>
            <a:off x="8048295" y="6189491"/>
            <a:ext cx="3069900" cy="580800"/>
          </a:xfrm>
          <a:prstGeom prst="rect">
            <a:avLst/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55" name="Google Shape;255;gf59b30ca06_1_5"/>
          <p:cNvSpPr/>
          <p:nvPr/>
        </p:nvSpPr>
        <p:spPr>
          <a:xfrm>
            <a:off x="13318053" y="6291605"/>
            <a:ext cx="3376800" cy="580800"/>
          </a:xfrm>
          <a:prstGeom prst="rect">
            <a:avLst/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56" name="Google Shape;256;gf59b30ca06_1_5"/>
          <p:cNvSpPr txBox="1"/>
          <p:nvPr/>
        </p:nvSpPr>
        <p:spPr>
          <a:xfrm>
            <a:off x="2716374" y="6290963"/>
            <a:ext cx="25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입문자의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증가</a:t>
            </a:r>
            <a:endParaRPr sz="20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57" name="Google Shape;257;gf59b30ca06_1_5"/>
          <p:cNvSpPr txBox="1"/>
          <p:nvPr/>
        </p:nvSpPr>
        <p:spPr>
          <a:xfrm>
            <a:off x="8295800" y="6290975"/>
            <a:ext cx="25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콘텐츠 수 증가</a:t>
            </a:r>
            <a:endParaRPr sz="20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58" name="Google Shape;258;gf59b30ca06_1_5"/>
          <p:cNvSpPr txBox="1"/>
          <p:nvPr/>
        </p:nvSpPr>
        <p:spPr>
          <a:xfrm>
            <a:off x="13477953" y="6370063"/>
            <a:ext cx="30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개인 투자자 및 빚투 급증</a:t>
            </a:r>
            <a:endParaRPr sz="20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60" name="Google Shape;260;gf59b30ca06_1_5"/>
          <p:cNvSpPr/>
          <p:nvPr/>
        </p:nvSpPr>
        <p:spPr>
          <a:xfrm>
            <a:off x="3897848" y="8143325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61" name="Google Shape;261;gf59b30ca06_1_5"/>
          <p:cNvSpPr/>
          <p:nvPr/>
        </p:nvSpPr>
        <p:spPr>
          <a:xfrm>
            <a:off x="3897848" y="8886275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Google Shape;224;p5">
            <a:extLst>
              <a:ext uri="{FF2B5EF4-FFF2-40B4-BE49-F238E27FC236}">
                <a16:creationId xmlns:a16="http://schemas.microsoft.com/office/drawing/2014/main" id="{6092C7B4-C987-427E-91BD-2EFF66DC1102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8" name="Google Shape;225;p5">
            <a:extLst>
              <a:ext uri="{FF2B5EF4-FFF2-40B4-BE49-F238E27FC236}">
                <a16:creationId xmlns:a16="http://schemas.microsoft.com/office/drawing/2014/main" id="{E396FEA6-1397-4A96-9009-7C59CF63FB57}"/>
              </a:ext>
            </a:extLst>
          </p:cNvPr>
          <p:cNvSpPr txBox="1"/>
          <p:nvPr/>
        </p:nvSpPr>
        <p:spPr>
          <a:xfrm>
            <a:off x="1191331" y="1113418"/>
            <a:ext cx="6553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기획</a:t>
            </a:r>
            <a:r>
              <a:rPr lang="en-US" sz="3200" b="1" i="0" u="none" strike="noStrike" cap="none" dirty="0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배경</a:t>
            </a:r>
            <a:endParaRPr sz="3200" b="1" i="0" u="none" strike="noStrike" cap="none" dirty="0">
              <a:solidFill>
                <a:srgbClr val="B3A29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FBE30-CB17-47CC-8CBF-6F0219076557}"/>
              </a:ext>
            </a:extLst>
          </p:cNvPr>
          <p:cNvSpPr txBox="1"/>
          <p:nvPr/>
        </p:nvSpPr>
        <p:spPr>
          <a:xfrm>
            <a:off x="4294374" y="7998003"/>
            <a:ext cx="1064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투자에 대한 관심이 높아지면서 개인 투자자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입문자가 증가함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C4ED55-67AB-4A39-A126-0A66D3476E7F}"/>
              </a:ext>
            </a:extLst>
          </p:cNvPr>
          <p:cNvSpPr txBox="1"/>
          <p:nvPr/>
        </p:nvSpPr>
        <p:spPr>
          <a:xfrm>
            <a:off x="4278654" y="8740025"/>
            <a:ext cx="1064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유튜브 등 다양한 주식 관련 콘텐츠가 등장하며 </a:t>
            </a:r>
            <a:r>
              <a:rPr lang="ko-KR" altLang="en-US" sz="24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점차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증가하는 추세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931" y="2495088"/>
            <a:ext cx="15800991" cy="761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2931" y="3241857"/>
            <a:ext cx="15800991" cy="761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8"/>
          <p:cNvPicPr preferRelativeResize="0"/>
          <p:nvPr/>
        </p:nvPicPr>
        <p:blipFill rotWithShape="1">
          <a:blip r:embed="rId5">
            <a:alphaModFix/>
          </a:blip>
          <a:srcRect r="13959"/>
          <a:stretch/>
        </p:blipFill>
        <p:spPr>
          <a:xfrm>
            <a:off x="1938849" y="6682389"/>
            <a:ext cx="5009712" cy="1879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48"/>
          <p:cNvSpPr txBox="1"/>
          <p:nvPr/>
        </p:nvSpPr>
        <p:spPr>
          <a:xfrm>
            <a:off x="2040731" y="8268712"/>
            <a:ext cx="9982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"/>
          <p:cNvPicPr preferRelativeResize="0"/>
          <p:nvPr/>
        </p:nvPicPr>
        <p:blipFill rotWithShape="1">
          <a:blip r:embed="rId3">
            <a:alphaModFix/>
          </a:blip>
          <a:srcRect t="31250"/>
          <a:stretch/>
        </p:blipFill>
        <p:spPr>
          <a:xfrm>
            <a:off x="0" y="-1"/>
            <a:ext cx="19016663" cy="1069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"/>
          <p:cNvPicPr preferRelativeResize="0"/>
          <p:nvPr/>
        </p:nvPicPr>
        <p:blipFill rotWithShape="1">
          <a:blip r:embed="rId4">
            <a:alphaModFix/>
          </a:blip>
          <a:srcRect l="29622"/>
          <a:stretch/>
        </p:blipFill>
        <p:spPr>
          <a:xfrm>
            <a:off x="-473870" y="1496056"/>
            <a:ext cx="14097000" cy="854141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"/>
          <p:cNvSpPr txBox="1"/>
          <p:nvPr/>
        </p:nvSpPr>
        <p:spPr>
          <a:xfrm>
            <a:off x="16061531" y="10935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2"/>
          <p:cNvCxnSpPr/>
          <p:nvPr/>
        </p:nvCxnSpPr>
        <p:spPr>
          <a:xfrm rot="10800000">
            <a:off x="131" y="11062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" name="Google Shape;270;p2"/>
          <p:cNvSpPr txBox="1"/>
          <p:nvPr/>
        </p:nvSpPr>
        <p:spPr>
          <a:xfrm>
            <a:off x="516731" y="5043487"/>
            <a:ext cx="10513219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기사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유튜브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텍스트의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분석과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딥러닝을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이용한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등락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예측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서비스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구현</a:t>
            </a:r>
            <a:endParaRPr sz="4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99c4557c_1_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76" name="Google Shape;276;gf599c4557c_1_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8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277" name="Google Shape;277;gf599c4557c_1_0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0" name="Google Shape;280;gf599c4557c_1_0"/>
          <p:cNvPicPr preferRelativeResize="0"/>
          <p:nvPr/>
        </p:nvPicPr>
        <p:blipFill rotWithShape="1">
          <a:blip r:embed="rId3">
            <a:alphaModFix/>
          </a:blip>
          <a:srcRect r="14973" b="10176"/>
          <a:stretch/>
        </p:blipFill>
        <p:spPr>
          <a:xfrm>
            <a:off x="12030075" y="3400800"/>
            <a:ext cx="5572124" cy="40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f599c4557c_1_0"/>
          <p:cNvSpPr txBox="1"/>
          <p:nvPr/>
        </p:nvSpPr>
        <p:spPr>
          <a:xfrm>
            <a:off x="184545" y="9639992"/>
            <a:ext cx="1051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김기준. "뉴스 감성 분석과 시계열 예측 기반의 주가 등락 예측." 국내석사학위논문 숭실대학교 대학원, 2017. 서울</a:t>
            </a:r>
            <a:endParaRPr sz="1200">
              <a:solidFill>
                <a:srgbClr val="BFBFB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282" name="Google Shape;282;gf599c4557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175" y="3400802"/>
            <a:ext cx="10667299" cy="40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f599c4557c_1_0"/>
          <p:cNvSpPr txBox="1"/>
          <p:nvPr/>
        </p:nvSpPr>
        <p:spPr>
          <a:xfrm>
            <a:off x="184550" y="9840700"/>
            <a:ext cx="187512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BFBFBF"/>
                </a:solidFill>
                <a:highlight>
                  <a:srgbClr val="FFFFFF"/>
                </a:highligh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Yoo, J., Soun, Y., Park, Y. C., &amp; Kang, U. (2021, August). Accurate Multivariate Stock Movement Prediction via Data-Axis Transformer with Multi-Level Contexts.In </a:t>
            </a:r>
            <a:r>
              <a:rPr lang="en-US" sz="1200" i="1">
                <a:solidFill>
                  <a:srgbClr val="BFBFBF"/>
                </a:solidFill>
                <a:highlight>
                  <a:srgbClr val="FFFFFF"/>
                </a:highligh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Proceedings of the 27th ACM SIGKDD Conference on Knowledge Discovery &amp; Data Mining</a:t>
            </a:r>
            <a:r>
              <a:rPr lang="en-US" sz="1200">
                <a:solidFill>
                  <a:srgbClr val="BFBFBF"/>
                </a:solidFill>
                <a:highlight>
                  <a:srgbClr val="FFFFFF"/>
                </a:highligh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(pp. 2037-2045).</a:t>
            </a:r>
            <a:endParaRPr sz="1200">
              <a:solidFill>
                <a:srgbClr val="BFBFB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84" name="Google Shape;284;gf599c4557c_1_0"/>
          <p:cNvSpPr/>
          <p:nvPr/>
        </p:nvSpPr>
        <p:spPr>
          <a:xfrm>
            <a:off x="2890525" y="4061500"/>
            <a:ext cx="1509900" cy="3354300"/>
          </a:xfrm>
          <a:prstGeom prst="rect">
            <a:avLst/>
          </a:prstGeom>
          <a:noFill/>
          <a:ln w="38100" cap="flat" cmpd="sng">
            <a:solidFill>
              <a:srgbClr val="A69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85" name="Google Shape;285;gf599c4557c_1_0"/>
          <p:cNvSpPr/>
          <p:nvPr/>
        </p:nvSpPr>
        <p:spPr>
          <a:xfrm>
            <a:off x="5824225" y="4064213"/>
            <a:ext cx="1509900" cy="3354300"/>
          </a:xfrm>
          <a:prstGeom prst="rect">
            <a:avLst/>
          </a:prstGeom>
          <a:noFill/>
          <a:ln w="38100" cap="flat" cmpd="sng">
            <a:solidFill>
              <a:srgbClr val="A69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86" name="Google Shape;286;gf599c4557c_1_0"/>
          <p:cNvSpPr/>
          <p:nvPr/>
        </p:nvSpPr>
        <p:spPr>
          <a:xfrm>
            <a:off x="8757925" y="4064213"/>
            <a:ext cx="1509900" cy="3354300"/>
          </a:xfrm>
          <a:prstGeom prst="rect">
            <a:avLst/>
          </a:prstGeom>
          <a:noFill/>
          <a:ln w="38100" cap="flat" cmpd="sng">
            <a:solidFill>
              <a:srgbClr val="A69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287" name="Google Shape;287;gf599c4557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00" y="2396262"/>
            <a:ext cx="73818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f599c4557c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96775" y="2396250"/>
            <a:ext cx="50387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f599c4557c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25325" y="2777250"/>
            <a:ext cx="53816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24;p5">
            <a:extLst>
              <a:ext uri="{FF2B5EF4-FFF2-40B4-BE49-F238E27FC236}">
                <a16:creationId xmlns:a16="http://schemas.microsoft.com/office/drawing/2014/main" id="{05BAF55E-2343-4709-80F2-226CD69EBEC0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8" name="Google Shape;225;p5">
            <a:extLst>
              <a:ext uri="{FF2B5EF4-FFF2-40B4-BE49-F238E27FC236}">
                <a16:creationId xmlns:a16="http://schemas.microsoft.com/office/drawing/2014/main" id="{32E50D9D-4B9A-4C5C-96F1-3FDEC4EE2450}"/>
              </a:ext>
            </a:extLst>
          </p:cNvPr>
          <p:cNvSpPr txBox="1"/>
          <p:nvPr/>
        </p:nvSpPr>
        <p:spPr>
          <a:xfrm>
            <a:off x="1191330" y="1113418"/>
            <a:ext cx="115340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29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주가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등락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선행연구의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정확도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sz="2400" b="1" i="0" u="none" strike="noStrike" cap="none" dirty="0">
              <a:solidFill>
                <a:srgbClr val="B3A29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0" name="Google Shape;250;gf59b30ca06_1_5">
            <a:extLst>
              <a:ext uri="{FF2B5EF4-FFF2-40B4-BE49-F238E27FC236}">
                <a16:creationId xmlns:a16="http://schemas.microsoft.com/office/drawing/2014/main" id="{462E2DDE-8634-449D-8919-F2828284ADBC}"/>
              </a:ext>
            </a:extLst>
          </p:cNvPr>
          <p:cNvSpPr/>
          <p:nvPr/>
        </p:nvSpPr>
        <p:spPr>
          <a:xfrm>
            <a:off x="3210581" y="8127086"/>
            <a:ext cx="12595500" cy="1034862"/>
          </a:xfrm>
          <a:prstGeom prst="rect">
            <a:avLst/>
          </a:prstGeom>
          <a:solidFill>
            <a:srgbClr val="A69685">
              <a:alpha val="6980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</a:t>
            </a:r>
            <a:endParaRPr sz="18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1" name="Google Shape;1132;gf5d93c4d0e_0_275">
            <a:extLst>
              <a:ext uri="{FF2B5EF4-FFF2-40B4-BE49-F238E27FC236}">
                <a16:creationId xmlns:a16="http://schemas.microsoft.com/office/drawing/2014/main" id="{B88C49AB-1DA8-40AC-84CC-72AED8C8D7AC}"/>
              </a:ext>
            </a:extLst>
          </p:cNvPr>
          <p:cNvSpPr txBox="1"/>
          <p:nvPr/>
        </p:nvSpPr>
        <p:spPr>
          <a:xfrm>
            <a:off x="4591096" y="8280253"/>
            <a:ext cx="95079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3000" u="none" strike="noStrike" cap="none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주가 등락 </a:t>
            </a:r>
            <a:r>
              <a:rPr lang="ko-KR" altLang="en-US" sz="3000" b="1" u="none" strike="noStrike" cap="none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 정확도</a:t>
            </a:r>
            <a:r>
              <a:rPr lang="ko-KR" altLang="en-US" sz="3000" u="none" strike="noStrike" cap="none" dirty="0">
                <a:solidFill>
                  <a:srgbClr val="C4D2D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00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일반적으로</a:t>
            </a:r>
            <a:r>
              <a:rPr lang="ko-KR" altLang="en-US" sz="3000" u="none" strike="noStrike" cap="none" dirty="0">
                <a:solidFill>
                  <a:srgbClr val="C4D2D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altLang="ko-KR" sz="3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45~55%</a:t>
            </a:r>
            <a:r>
              <a:rPr lang="en-US" altLang="ko-KR" sz="3000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수준</a:t>
            </a:r>
            <a:endParaRPr sz="300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2FF5B1-DEAC-4192-BAC9-4F685268B55C}"/>
              </a:ext>
            </a:extLst>
          </p:cNvPr>
          <p:cNvSpPr/>
          <p:nvPr/>
        </p:nvSpPr>
        <p:spPr>
          <a:xfrm>
            <a:off x="11196071" y="2066323"/>
            <a:ext cx="4171383" cy="595501"/>
          </a:xfrm>
          <a:prstGeom prst="rect">
            <a:avLst/>
          </a:prstGeom>
          <a:solidFill>
            <a:srgbClr val="83A1A9">
              <a:alpha val="50196"/>
            </a:srgb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887CCB-E4C2-44C2-AF69-3B43ED00856D}"/>
              </a:ext>
            </a:extLst>
          </p:cNvPr>
          <p:cNvSpPr/>
          <p:nvPr/>
        </p:nvSpPr>
        <p:spPr>
          <a:xfrm>
            <a:off x="2040731" y="2071687"/>
            <a:ext cx="4171383" cy="595501"/>
          </a:xfrm>
          <a:prstGeom prst="rect">
            <a:avLst/>
          </a:prstGeom>
          <a:solidFill>
            <a:srgbClr val="83A1A9">
              <a:alpha val="50196"/>
            </a:srgb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1360439" y="7553755"/>
            <a:ext cx="5725871" cy="1757695"/>
          </a:xfrm>
          <a:prstGeom prst="rect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95" name="Google Shape;295;p6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96" name="Google Shape;296;p6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9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297" name="Google Shape;297;p6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  <a:scene3d>
            <a:camera prst="perspectiveFront"/>
            <a:lightRig rig="threePt" dir="t"/>
          </a:scene3d>
        </p:spPr>
      </p:cxnSp>
      <p:pic>
        <p:nvPicPr>
          <p:cNvPr id="298" name="Google Shape;298;p6"/>
          <p:cNvPicPr preferRelativeResize="0"/>
          <p:nvPr/>
        </p:nvPicPr>
        <p:blipFill rotWithShape="1">
          <a:blip r:embed="rId3">
            <a:alphaModFix/>
          </a:blip>
          <a:srcRect r="52718"/>
          <a:stretch/>
        </p:blipFill>
        <p:spPr>
          <a:xfrm>
            <a:off x="14949928" y="3099236"/>
            <a:ext cx="3014984" cy="2458961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299" name="Google Shape;29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6948" y="3109516"/>
            <a:ext cx="2438400" cy="24384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0" name="Google Shape;30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18131" y="3144685"/>
            <a:ext cx="2438400" cy="2368062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1" name="Google Shape;30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1923" y="3205988"/>
            <a:ext cx="2352208" cy="2352208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2" name="Google Shape;30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42363" y="3144687"/>
            <a:ext cx="2813809" cy="2368058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3" name="Google Shape;303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64389" y="6792917"/>
            <a:ext cx="1763519" cy="4762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4" name="Google Shape;304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2842" y="6792917"/>
            <a:ext cx="1763519" cy="4762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5" name="Google Shape;305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4791" y="6792917"/>
            <a:ext cx="1763519" cy="4762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6" name="Google Shape;306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41149" y="6792917"/>
            <a:ext cx="1763519" cy="4762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7" name="Google Shape;307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67507" y="6792917"/>
            <a:ext cx="1763519" cy="4762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08" name="Google Shape;308;p6"/>
          <p:cNvSpPr txBox="1"/>
          <p:nvPr/>
        </p:nvSpPr>
        <p:spPr>
          <a:xfrm>
            <a:off x="2040731" y="6114187"/>
            <a:ext cx="1457454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정길종</a:t>
            </a:r>
            <a:endParaRPr sz="32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09" name="Google Shape;309;p6"/>
          <p:cNvSpPr txBox="1"/>
          <p:nvPr/>
        </p:nvSpPr>
        <p:spPr>
          <a:xfrm>
            <a:off x="9220539" y="6119158"/>
            <a:ext cx="1457454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김형림</a:t>
            </a:r>
            <a:endParaRPr sz="32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0" name="Google Shape;310;p6"/>
          <p:cNvSpPr txBox="1"/>
          <p:nvPr/>
        </p:nvSpPr>
        <p:spPr>
          <a:xfrm>
            <a:off x="5059803" y="6114187"/>
            <a:ext cx="1457454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인태우</a:t>
            </a:r>
            <a:endParaRPr sz="3200" b="1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1" name="Google Shape;311;p6"/>
          <p:cNvSpPr txBox="1"/>
          <p:nvPr/>
        </p:nvSpPr>
        <p:spPr>
          <a:xfrm>
            <a:off x="12414479" y="6114187"/>
            <a:ext cx="1457454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윤보람</a:t>
            </a:r>
            <a:endParaRPr sz="32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2" name="Google Shape;312;p6"/>
          <p:cNvSpPr txBox="1"/>
          <p:nvPr/>
        </p:nvSpPr>
        <p:spPr>
          <a:xfrm>
            <a:off x="15608419" y="6111414"/>
            <a:ext cx="1457454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채길호</a:t>
            </a:r>
            <a:endParaRPr sz="32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3" name="Google Shape;313;p6"/>
          <p:cNvSpPr txBox="1"/>
          <p:nvPr/>
        </p:nvSpPr>
        <p:spPr>
          <a:xfrm>
            <a:off x="2417106" y="2115229"/>
            <a:ext cx="3475471" cy="52318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Engineers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4" name="Google Shape;314;p6"/>
          <p:cNvSpPr txBox="1"/>
          <p:nvPr/>
        </p:nvSpPr>
        <p:spPr>
          <a:xfrm>
            <a:off x="11544327" y="2115229"/>
            <a:ext cx="3475471" cy="52318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Scientists</a:t>
            </a:r>
            <a:endParaRPr sz="12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5" name="Google Shape;315;p6"/>
          <p:cNvSpPr txBox="1"/>
          <p:nvPr/>
        </p:nvSpPr>
        <p:spPr>
          <a:xfrm>
            <a:off x="2560397" y="7840392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수집</a:t>
            </a:r>
            <a:endParaRPr sz="2000" b="0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16" name="Google Shape;316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90923" y="8052351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17" name="Google Shape;317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90923" y="8414576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18" name="Google Shape;318;p6"/>
          <p:cNvSpPr txBox="1"/>
          <p:nvPr/>
        </p:nvSpPr>
        <p:spPr>
          <a:xfrm>
            <a:off x="2560397" y="8248958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DB 설계 및 구축</a:t>
            </a:r>
            <a:endParaRPr sz="2000" b="0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19" name="Google Shape;319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05608" y="8812123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20" name="Google Shape;320;p6"/>
          <p:cNvSpPr txBox="1"/>
          <p:nvPr/>
        </p:nvSpPr>
        <p:spPr>
          <a:xfrm>
            <a:off x="2575082" y="8646505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Django 웹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페이지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구축</a:t>
            </a:r>
            <a:endParaRPr sz="2000" b="0" i="0" u="none" strike="noStrike" cap="none" dirty="0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21" name="Google Shape;321;p6"/>
          <p:cNvSpPr/>
          <p:nvPr/>
        </p:nvSpPr>
        <p:spPr>
          <a:xfrm>
            <a:off x="8661967" y="7553755"/>
            <a:ext cx="8921882" cy="1757695"/>
          </a:xfrm>
          <a:prstGeom prst="rect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10031913" y="7840392"/>
            <a:ext cx="2157761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전처리</a:t>
            </a:r>
            <a:endParaRPr sz="2000" b="0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23" name="Google Shape;323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62439" y="8052351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24" name="Google Shape;324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62439" y="8414576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25" name="Google Shape;325;p6"/>
          <p:cNvSpPr txBox="1"/>
          <p:nvPr/>
        </p:nvSpPr>
        <p:spPr>
          <a:xfrm>
            <a:off x="10031913" y="8248958"/>
            <a:ext cx="2782046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및 시각화</a:t>
            </a:r>
            <a:endParaRPr sz="2000" b="0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26" name="Google Shape;326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77124" y="8812123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27" name="Google Shape;327;p6"/>
          <p:cNvSpPr txBox="1"/>
          <p:nvPr/>
        </p:nvSpPr>
        <p:spPr>
          <a:xfrm>
            <a:off x="10046598" y="8646505"/>
            <a:ext cx="2157761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제작</a:t>
            </a:r>
            <a:endParaRPr sz="2000" b="0" i="0" u="none" strike="noStrike" cap="none" dirty="0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28" name="Google Shape;328;p6"/>
          <p:cNvSpPr txBox="1"/>
          <p:nvPr/>
        </p:nvSpPr>
        <p:spPr>
          <a:xfrm>
            <a:off x="13653744" y="7843111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머신러닝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r>
              <a:rPr lang="en-US" sz="105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</a:t>
            </a:r>
            <a:r>
              <a:rPr lang="en-US" sz="105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ARIMA</a:t>
            </a:r>
            <a:r>
              <a:rPr lang="en-US" sz="1050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‧FBProphet</a:t>
            </a:r>
            <a:r>
              <a:rPr lang="en-US" sz="105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)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sz="2000" b="0" i="0" u="none" strike="noStrike" cap="none" dirty="0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29" name="Google Shape;329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84269" y="8055070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30" name="Google Shape;330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84269" y="8417295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31" name="Google Shape;331;p6"/>
          <p:cNvSpPr txBox="1"/>
          <p:nvPr/>
        </p:nvSpPr>
        <p:spPr>
          <a:xfrm>
            <a:off x="13653744" y="8251677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딥러닝</a:t>
            </a:r>
            <a:r>
              <a:rPr lang="en-US" sz="105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(LSTM)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강화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학습</a:t>
            </a:r>
            <a:endParaRPr sz="2000" b="0" i="0" u="none" strike="noStrike" cap="none" dirty="0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32" name="Google Shape;332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98955" y="8814842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33" name="Google Shape;333;p6"/>
          <p:cNvSpPr txBox="1"/>
          <p:nvPr/>
        </p:nvSpPr>
        <p:spPr>
          <a:xfrm>
            <a:off x="13668428" y="8649224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앙상블 모델링</a:t>
            </a:r>
            <a:endParaRPr sz="2000" b="0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8" name="Google Shape;224;p5">
            <a:extLst>
              <a:ext uri="{FF2B5EF4-FFF2-40B4-BE49-F238E27FC236}">
                <a16:creationId xmlns:a16="http://schemas.microsoft.com/office/drawing/2014/main" id="{92F3A34D-A6F8-45DD-A26A-F310D82E4DF4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" name="Google Shape;225;p5">
            <a:extLst>
              <a:ext uri="{FF2B5EF4-FFF2-40B4-BE49-F238E27FC236}">
                <a16:creationId xmlns:a16="http://schemas.microsoft.com/office/drawing/2014/main" id="{5F7EA9D1-EEC2-49DB-8EB5-E69070C544EE}"/>
              </a:ext>
            </a:extLst>
          </p:cNvPr>
          <p:cNvSpPr txBox="1"/>
          <p:nvPr/>
        </p:nvSpPr>
        <p:spPr>
          <a:xfrm>
            <a:off x="1191330" y="1113418"/>
            <a:ext cx="115340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구성원 및 역할</a:t>
            </a:r>
            <a:endParaRPr sz="2400" b="1" i="0" u="none" strike="noStrike" cap="none" dirty="0">
              <a:solidFill>
                <a:srgbClr val="B3A29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webextensions/webextension1.xml><?xml version="1.0" encoding="utf-8"?>
<we:webextension xmlns:we="http://schemas.microsoft.com/office/webextensions/webextension/2010/11" id="{5EE28E42-1656-42DA-8004-D557178E45A1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pp/profile/boram.yun/viz/stock-charts_ppt/sheet1?publish=yes&quot;,&quot;values&quot;:{},&quot;data&quot;:{&quot;uri&quot;:&quot;public.tableau.com/app/profile/boram.yun/viz/stock-charts_ppt/sheet1?publish=yes&quot;},&quot;secure&quot;:false}],&quot;name&quot;:&quot;public.tableau.com/app/profile/boram.yun/viz/stock-charts_ppt/sheet1?publish=yes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7145</Words>
  <Application>Microsoft Office PowerPoint</Application>
  <PresentationFormat>사용자 지정</PresentationFormat>
  <Paragraphs>1227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2" baseType="lpstr">
      <vt:lpstr>Noto Sans KR Medium</vt:lpstr>
      <vt:lpstr>Calibri</vt:lpstr>
      <vt:lpstr>Arial</vt:lpstr>
      <vt:lpstr>Noto Sans KR</vt:lpstr>
      <vt:lpstr>Noto Sans KR Black</vt:lpstr>
      <vt:lpstr>나눔고딕</vt:lpstr>
      <vt:lpstr>나눔고딕 ExtraBold</vt:lpstr>
      <vt:lpstr>함초롬바탕</vt:lpstr>
      <vt:lpstr>Roboto</vt:lpstr>
      <vt:lpstr>Noto Sans KR Thin</vt:lpstr>
      <vt:lpstr>Noto Sans KR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BoramYun</dc:creator>
  <cp:lastModifiedBy>김형림</cp:lastModifiedBy>
  <cp:revision>41</cp:revision>
  <dcterms:modified xsi:type="dcterms:W3CDTF">2021-10-21T11:02:37Z</dcterms:modified>
</cp:coreProperties>
</file>